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18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3.xml" ContentType="application/vnd.openxmlformats-officedocument.presentationml.slide+xml"/>
  <Override PartName="/ppt/slides/slide20.xml" ContentType="application/vnd.openxmlformats-officedocument.presentationml.slide+xml"/>
  <Override PartName="/ppt/slides/slide24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2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theme/theme1.xml" ContentType="application/vnd.openxmlformats-officedocument.them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quickStyle4.xml" ContentType="application/vnd.openxmlformats-officedocument.drawingml.diagramStyle+xml"/>
  <Override PartName="/ppt/theme/theme2.xml" ContentType="application/vnd.openxmlformats-officedocument.them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1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notesMasters/notesMaster1.xml" ContentType="application/vnd.openxmlformats-officedocument.presentationml.notesMaster+xml"/>
  <Override PartName="/ppt/diagrams/quickStyle1.xml" ContentType="application/vnd.openxmlformats-officedocument.drawingml.diagramStyle+xml"/>
  <Override PartName="/ppt/diagrams/drawing5.xml" ContentType="application/vnd.ms-office.drawingml.diagramDrawing+xml"/>
  <Override PartName="/ppt/diagrams/colors5.xml" ContentType="application/vnd.openxmlformats-officedocument.drawingml.diagramColors+xml"/>
  <Override PartName="/ppt/diagrams/layout4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0"/>
  </p:notesMasterIdLst>
  <p:sldIdLst>
    <p:sldId id="294" r:id="rId2"/>
    <p:sldId id="291" r:id="rId3"/>
    <p:sldId id="257" r:id="rId4"/>
    <p:sldId id="258" r:id="rId5"/>
    <p:sldId id="299" r:id="rId6"/>
    <p:sldId id="286" r:id="rId7"/>
    <p:sldId id="262" r:id="rId8"/>
    <p:sldId id="296" r:id="rId9"/>
    <p:sldId id="259" r:id="rId10"/>
    <p:sldId id="264" r:id="rId11"/>
    <p:sldId id="263" r:id="rId12"/>
    <p:sldId id="261" r:id="rId13"/>
    <p:sldId id="265" r:id="rId14"/>
    <p:sldId id="267" r:id="rId15"/>
    <p:sldId id="268" r:id="rId16"/>
    <p:sldId id="273" r:id="rId17"/>
    <p:sldId id="270" r:id="rId18"/>
    <p:sldId id="300" r:id="rId19"/>
    <p:sldId id="287" r:id="rId20"/>
    <p:sldId id="276" r:id="rId21"/>
    <p:sldId id="274" r:id="rId22"/>
    <p:sldId id="297" r:id="rId23"/>
    <p:sldId id="281" r:id="rId24"/>
    <p:sldId id="298" r:id="rId25"/>
    <p:sldId id="288" r:id="rId26"/>
    <p:sldId id="289" r:id="rId27"/>
    <p:sldId id="290" r:id="rId28"/>
    <p:sldId id="295" r:id="rId29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CCFF66"/>
    <a:srgbClr val="CCFF99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451" autoAdjust="0"/>
    <p:restoredTop sz="79749" autoAdjust="0"/>
  </p:normalViewPr>
  <p:slideViewPr>
    <p:cSldViewPr snapToGrid="0">
      <p:cViewPr varScale="1">
        <p:scale>
          <a:sx n="73" d="100"/>
          <a:sy n="73" d="100"/>
        </p:scale>
        <p:origin x="123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38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E8CE5A-0785-4E01-9F5E-ED663CF92EF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5EA2D52B-9256-4835-B960-9B3ABD2B5BF1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 rtl="1"/>
          <a:r>
            <a:rPr lang="fa-IR" sz="2500" b="0" dirty="0" smtClean="0">
              <a:solidFill>
                <a:schemeClr val="tx1"/>
              </a:solidFill>
              <a:cs typeface="B Yagut" pitchFamily="2" charset="-78"/>
            </a:rPr>
            <a:t>بریدن،زیبایی</a:t>
          </a:r>
          <a:endParaRPr lang="fa-IR" sz="2500" b="0" dirty="0">
            <a:solidFill>
              <a:schemeClr val="tx1"/>
            </a:solidFill>
            <a:cs typeface="B Yagut" pitchFamily="2" charset="-78"/>
          </a:endParaRPr>
        </a:p>
      </dgm:t>
    </dgm:pt>
    <dgm:pt modelId="{A9DB0E67-9711-4FB4-A05F-E04D3F0327F4}" type="parTrans" cxnId="{4F1944F0-93AF-4937-859E-6055D85C9E0B}">
      <dgm:prSet/>
      <dgm:spPr/>
      <dgm:t>
        <a:bodyPr/>
        <a:lstStyle/>
        <a:p>
          <a:pPr algn="r" rtl="1"/>
          <a:endParaRPr lang="fa-IR" sz="2500"/>
        </a:p>
      </dgm:t>
    </dgm:pt>
    <dgm:pt modelId="{091D4E66-94D6-46C3-A224-1F68DB933DF4}" type="sibTrans" cxnId="{4F1944F0-93AF-4937-859E-6055D85C9E0B}">
      <dgm:prSet/>
      <dgm:spPr/>
      <dgm:t>
        <a:bodyPr/>
        <a:lstStyle/>
        <a:p>
          <a:pPr algn="r" rtl="1"/>
          <a:endParaRPr lang="fa-IR" sz="2500" b="0">
            <a:cs typeface="B Yagut" pitchFamily="2" charset="-78"/>
          </a:endParaRPr>
        </a:p>
      </dgm:t>
    </dgm:pt>
    <dgm:pt modelId="{14D43211-A23A-439A-8C4B-EF421EA591E9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 rtl="1"/>
          <a:r>
            <a:rPr lang="fa-IR" sz="2500" b="0" dirty="0" smtClean="0">
              <a:solidFill>
                <a:schemeClr val="tx1"/>
              </a:solidFill>
              <a:cs typeface="B Yagut" pitchFamily="2" charset="-78"/>
            </a:rPr>
            <a:t>پاره  کردن</a:t>
          </a:r>
          <a:endParaRPr lang="fa-IR" sz="2500" b="0" dirty="0">
            <a:solidFill>
              <a:schemeClr val="tx1"/>
            </a:solidFill>
            <a:cs typeface="B Yagut" pitchFamily="2" charset="-78"/>
          </a:endParaRPr>
        </a:p>
      </dgm:t>
    </dgm:pt>
    <dgm:pt modelId="{AA5EFB95-7B0B-4F28-96DB-603C450EE258}" type="parTrans" cxnId="{E734D303-1C21-435F-8F70-257B255E54A5}">
      <dgm:prSet/>
      <dgm:spPr/>
      <dgm:t>
        <a:bodyPr/>
        <a:lstStyle/>
        <a:p>
          <a:pPr algn="r" rtl="1"/>
          <a:endParaRPr lang="fa-IR" sz="2500"/>
        </a:p>
      </dgm:t>
    </dgm:pt>
    <dgm:pt modelId="{0BEFBE1E-D62C-4A35-98D9-63B9B04A0346}" type="sibTrans" cxnId="{E734D303-1C21-435F-8F70-257B255E54A5}">
      <dgm:prSet/>
      <dgm:spPr/>
      <dgm:t>
        <a:bodyPr/>
        <a:lstStyle/>
        <a:p>
          <a:pPr algn="r" rtl="1"/>
          <a:endParaRPr lang="fa-IR" sz="2500"/>
        </a:p>
      </dgm:t>
    </dgm:pt>
    <dgm:pt modelId="{3AB52A4B-4C6B-4C12-BDA0-9F838308A663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 rtl="1"/>
          <a:r>
            <a:rPr lang="fa-IR" sz="2500" b="0" dirty="0" smtClean="0">
              <a:solidFill>
                <a:schemeClr val="tx1"/>
              </a:solidFill>
              <a:cs typeface="B Yagut" pitchFamily="2" charset="-78"/>
            </a:rPr>
            <a:t>خرد و نرم کردن</a:t>
          </a:r>
          <a:endParaRPr lang="fa-IR" sz="2500" b="0" dirty="0">
            <a:solidFill>
              <a:schemeClr val="tx1"/>
            </a:solidFill>
            <a:cs typeface="B Yagut" pitchFamily="2" charset="-78"/>
          </a:endParaRPr>
        </a:p>
      </dgm:t>
    </dgm:pt>
    <dgm:pt modelId="{1DFC46FE-EC3A-4844-82B1-21928909C2BF}" type="parTrans" cxnId="{424A2E2F-9AFE-4336-A1A9-E0AD4485A10B}">
      <dgm:prSet/>
      <dgm:spPr/>
      <dgm:t>
        <a:bodyPr/>
        <a:lstStyle/>
        <a:p>
          <a:pPr algn="r" rtl="1"/>
          <a:endParaRPr lang="fa-IR" sz="2500"/>
        </a:p>
      </dgm:t>
    </dgm:pt>
    <dgm:pt modelId="{24593C36-00E4-43A4-9E2B-215E10F9A243}" type="sibTrans" cxnId="{424A2E2F-9AFE-4336-A1A9-E0AD4485A10B}">
      <dgm:prSet/>
      <dgm:spPr/>
      <dgm:t>
        <a:bodyPr/>
        <a:lstStyle/>
        <a:p>
          <a:pPr algn="r" rtl="1"/>
          <a:endParaRPr lang="fa-IR" sz="2500"/>
        </a:p>
      </dgm:t>
    </dgm:pt>
    <dgm:pt modelId="{F473F5C3-374C-4336-9A2E-9383F1D844D6}" type="pres">
      <dgm:prSet presAssocID="{CCE8CE5A-0785-4E01-9F5E-ED663CF92EF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rtl="1"/>
          <a:endParaRPr lang="fa-IR"/>
        </a:p>
      </dgm:t>
    </dgm:pt>
    <dgm:pt modelId="{8BDBF3DE-EA44-4E56-8DD4-EFB47E2533B9}" type="pres">
      <dgm:prSet presAssocID="{CCE8CE5A-0785-4E01-9F5E-ED663CF92EFD}" presName="Name1" presStyleCnt="0"/>
      <dgm:spPr/>
    </dgm:pt>
    <dgm:pt modelId="{A773B5E0-1E9C-4A11-8AD4-B4B1619A964B}" type="pres">
      <dgm:prSet presAssocID="{CCE8CE5A-0785-4E01-9F5E-ED663CF92EFD}" presName="cycle" presStyleCnt="0"/>
      <dgm:spPr/>
    </dgm:pt>
    <dgm:pt modelId="{977A9380-9B02-4FE0-9D9F-9ADAD53ECBF3}" type="pres">
      <dgm:prSet presAssocID="{CCE8CE5A-0785-4E01-9F5E-ED663CF92EFD}" presName="srcNode" presStyleLbl="node1" presStyleIdx="0" presStyleCnt="3"/>
      <dgm:spPr/>
    </dgm:pt>
    <dgm:pt modelId="{7EE313D9-2947-45A5-A732-0332C8A18C37}" type="pres">
      <dgm:prSet presAssocID="{CCE8CE5A-0785-4E01-9F5E-ED663CF92EFD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BA75D833-CDC8-4FC6-B03A-5005A34FE4C8}" type="pres">
      <dgm:prSet presAssocID="{CCE8CE5A-0785-4E01-9F5E-ED663CF92EFD}" presName="extraNode" presStyleLbl="node1" presStyleIdx="0" presStyleCnt="3"/>
      <dgm:spPr/>
    </dgm:pt>
    <dgm:pt modelId="{6DE2ADC6-D1F8-4F54-8938-E5B1DB1040A1}" type="pres">
      <dgm:prSet presAssocID="{CCE8CE5A-0785-4E01-9F5E-ED663CF92EFD}" presName="dstNode" presStyleLbl="node1" presStyleIdx="0" presStyleCnt="3"/>
      <dgm:spPr/>
    </dgm:pt>
    <dgm:pt modelId="{90D8C139-F058-4EAD-8B9E-77879DBB1BE7}" type="pres">
      <dgm:prSet presAssocID="{5EA2D52B-9256-4835-B960-9B3ABD2B5BF1}" presName="text_1" presStyleLbl="node1" presStyleIdx="0" presStyleCnt="3" custScaleX="54864" custLinFactNeighborX="-19512" custLinFactNeighborY="-89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88FEF3E-3E74-4E7B-B5EE-356539B5A0E3}" type="pres">
      <dgm:prSet presAssocID="{5EA2D52B-9256-4835-B960-9B3ABD2B5BF1}" presName="accent_1" presStyleCnt="0"/>
      <dgm:spPr/>
    </dgm:pt>
    <dgm:pt modelId="{BEF24843-55A7-45AA-A903-24EBF51AFEEA}" type="pres">
      <dgm:prSet presAssocID="{5EA2D52B-9256-4835-B960-9B3ABD2B5BF1}" presName="accentRepeatNode" presStyleLbl="solidFgAcc1" presStyleIdx="0" presStyleCnt="3"/>
      <dgm:spPr>
        <a:solidFill>
          <a:schemeClr val="bg1"/>
        </a:solidFill>
      </dgm:spPr>
      <dgm:t>
        <a:bodyPr/>
        <a:lstStyle/>
        <a:p>
          <a:pPr rtl="1"/>
          <a:endParaRPr lang="fa-IR"/>
        </a:p>
      </dgm:t>
    </dgm:pt>
    <dgm:pt modelId="{D4D8533E-6F57-49DB-AB06-43DD0507F0D8}" type="pres">
      <dgm:prSet presAssocID="{14D43211-A23A-439A-8C4B-EF421EA591E9}" presName="text_2" presStyleLbl="node1" presStyleIdx="1" presStyleCnt="3" custScaleX="66148" custLinFactNeighborX="-20116" custLinFactNeighborY="-153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7D0C001-7BBB-4D51-9094-0A55BED4FA46}" type="pres">
      <dgm:prSet presAssocID="{14D43211-A23A-439A-8C4B-EF421EA591E9}" presName="accent_2" presStyleCnt="0"/>
      <dgm:spPr/>
    </dgm:pt>
    <dgm:pt modelId="{B274A731-1EF8-49D8-952C-8F66472D7C3B}" type="pres">
      <dgm:prSet presAssocID="{14D43211-A23A-439A-8C4B-EF421EA591E9}" presName="accentRepeatNode" presStyleLbl="solidFgAcc1" presStyleIdx="1" presStyleCnt="3" custLinFactNeighborX="-9672" custLinFactNeighborY="-131"/>
      <dgm:spPr>
        <a:solidFill>
          <a:schemeClr val="bg1"/>
        </a:solidFill>
      </dgm:spPr>
      <dgm:t>
        <a:bodyPr/>
        <a:lstStyle/>
        <a:p>
          <a:pPr rtl="1"/>
          <a:endParaRPr lang="fa-IR"/>
        </a:p>
      </dgm:t>
    </dgm:pt>
    <dgm:pt modelId="{6B057D0B-DAA4-4E05-A65B-4EF3AD5E678F}" type="pres">
      <dgm:prSet presAssocID="{3AB52A4B-4C6B-4C12-BDA0-9F838308A663}" presName="text_3" presStyleLbl="node1" presStyleIdx="2" presStyleCnt="3" custScaleX="65259" custLinFactNeighborX="-10700" custLinFactNeighborY="798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5A9EDA3-708C-41A1-AA55-88A81E6F66BD}" type="pres">
      <dgm:prSet presAssocID="{3AB52A4B-4C6B-4C12-BDA0-9F838308A663}" presName="accent_3" presStyleCnt="0"/>
      <dgm:spPr/>
    </dgm:pt>
    <dgm:pt modelId="{0429455A-782F-4026-9CB2-1F8260D2F4A2}" type="pres">
      <dgm:prSet presAssocID="{3AB52A4B-4C6B-4C12-BDA0-9F838308A663}" presName="accentRepeatNode" presStyleLbl="solidFgAcc1" presStyleIdx="2" presStyleCnt="3"/>
      <dgm:spPr>
        <a:solidFill>
          <a:schemeClr val="bg1"/>
        </a:solidFill>
      </dgm:spPr>
      <dgm:t>
        <a:bodyPr/>
        <a:lstStyle/>
        <a:p>
          <a:pPr rtl="1"/>
          <a:endParaRPr lang="fa-IR"/>
        </a:p>
      </dgm:t>
    </dgm:pt>
  </dgm:ptLst>
  <dgm:cxnLst>
    <dgm:cxn modelId="{4F1944F0-93AF-4937-859E-6055D85C9E0B}" srcId="{CCE8CE5A-0785-4E01-9F5E-ED663CF92EFD}" destId="{5EA2D52B-9256-4835-B960-9B3ABD2B5BF1}" srcOrd="0" destOrd="0" parTransId="{A9DB0E67-9711-4FB4-A05F-E04D3F0327F4}" sibTransId="{091D4E66-94D6-46C3-A224-1F68DB933DF4}"/>
    <dgm:cxn modelId="{E734D303-1C21-435F-8F70-257B255E54A5}" srcId="{CCE8CE5A-0785-4E01-9F5E-ED663CF92EFD}" destId="{14D43211-A23A-439A-8C4B-EF421EA591E9}" srcOrd="1" destOrd="0" parTransId="{AA5EFB95-7B0B-4F28-96DB-603C450EE258}" sibTransId="{0BEFBE1E-D62C-4A35-98D9-63B9B04A0346}"/>
    <dgm:cxn modelId="{FC6766B4-C156-4C02-9159-ACDFC06B018B}" type="presOf" srcId="{091D4E66-94D6-46C3-A224-1F68DB933DF4}" destId="{7EE313D9-2947-45A5-A732-0332C8A18C37}" srcOrd="0" destOrd="0" presId="urn:microsoft.com/office/officeart/2008/layout/VerticalCurvedList"/>
    <dgm:cxn modelId="{53817B63-1F5B-43B1-922C-902078522C57}" type="presOf" srcId="{14D43211-A23A-439A-8C4B-EF421EA591E9}" destId="{D4D8533E-6F57-49DB-AB06-43DD0507F0D8}" srcOrd="0" destOrd="0" presId="urn:microsoft.com/office/officeart/2008/layout/VerticalCurvedList"/>
    <dgm:cxn modelId="{DAD90247-66B5-4D33-9183-ADC83E6C85D3}" type="presOf" srcId="{5EA2D52B-9256-4835-B960-9B3ABD2B5BF1}" destId="{90D8C139-F058-4EAD-8B9E-77879DBB1BE7}" srcOrd="0" destOrd="0" presId="urn:microsoft.com/office/officeart/2008/layout/VerticalCurvedList"/>
    <dgm:cxn modelId="{8E48CE4C-F060-4007-8671-441FD23CB339}" type="presOf" srcId="{3AB52A4B-4C6B-4C12-BDA0-9F838308A663}" destId="{6B057D0B-DAA4-4E05-A65B-4EF3AD5E678F}" srcOrd="0" destOrd="0" presId="urn:microsoft.com/office/officeart/2008/layout/VerticalCurvedList"/>
    <dgm:cxn modelId="{BFAB7498-E0EA-40ED-AFE9-67E5722EB23B}" type="presOf" srcId="{CCE8CE5A-0785-4E01-9F5E-ED663CF92EFD}" destId="{F473F5C3-374C-4336-9A2E-9383F1D844D6}" srcOrd="0" destOrd="0" presId="urn:microsoft.com/office/officeart/2008/layout/VerticalCurvedList"/>
    <dgm:cxn modelId="{424A2E2F-9AFE-4336-A1A9-E0AD4485A10B}" srcId="{CCE8CE5A-0785-4E01-9F5E-ED663CF92EFD}" destId="{3AB52A4B-4C6B-4C12-BDA0-9F838308A663}" srcOrd="2" destOrd="0" parTransId="{1DFC46FE-EC3A-4844-82B1-21928909C2BF}" sibTransId="{24593C36-00E4-43A4-9E2B-215E10F9A243}"/>
    <dgm:cxn modelId="{5590E3F5-AF5B-429F-91D0-C1D66B786AC4}" type="presParOf" srcId="{F473F5C3-374C-4336-9A2E-9383F1D844D6}" destId="{8BDBF3DE-EA44-4E56-8DD4-EFB47E2533B9}" srcOrd="0" destOrd="0" presId="urn:microsoft.com/office/officeart/2008/layout/VerticalCurvedList"/>
    <dgm:cxn modelId="{E9E4FEC0-7EE1-4F6E-8104-C9FA12CCB1F3}" type="presParOf" srcId="{8BDBF3DE-EA44-4E56-8DD4-EFB47E2533B9}" destId="{A773B5E0-1E9C-4A11-8AD4-B4B1619A964B}" srcOrd="0" destOrd="0" presId="urn:microsoft.com/office/officeart/2008/layout/VerticalCurvedList"/>
    <dgm:cxn modelId="{8AFDE296-FE80-434D-8CFE-8F3F4A038447}" type="presParOf" srcId="{A773B5E0-1E9C-4A11-8AD4-B4B1619A964B}" destId="{977A9380-9B02-4FE0-9D9F-9ADAD53ECBF3}" srcOrd="0" destOrd="0" presId="urn:microsoft.com/office/officeart/2008/layout/VerticalCurvedList"/>
    <dgm:cxn modelId="{5FC0C968-DCA9-48A3-86A0-508D8B3BE31A}" type="presParOf" srcId="{A773B5E0-1E9C-4A11-8AD4-B4B1619A964B}" destId="{7EE313D9-2947-45A5-A732-0332C8A18C37}" srcOrd="1" destOrd="0" presId="urn:microsoft.com/office/officeart/2008/layout/VerticalCurvedList"/>
    <dgm:cxn modelId="{FE0CFEC6-D9D3-434D-81A2-7BF878606731}" type="presParOf" srcId="{A773B5E0-1E9C-4A11-8AD4-B4B1619A964B}" destId="{BA75D833-CDC8-4FC6-B03A-5005A34FE4C8}" srcOrd="2" destOrd="0" presId="urn:microsoft.com/office/officeart/2008/layout/VerticalCurvedList"/>
    <dgm:cxn modelId="{51E1A47C-AA88-4C9C-A444-1C6ACADF9B8C}" type="presParOf" srcId="{A773B5E0-1E9C-4A11-8AD4-B4B1619A964B}" destId="{6DE2ADC6-D1F8-4F54-8938-E5B1DB1040A1}" srcOrd="3" destOrd="0" presId="urn:microsoft.com/office/officeart/2008/layout/VerticalCurvedList"/>
    <dgm:cxn modelId="{1A75AEAB-CF1A-4235-91FE-E1AB67C99A2D}" type="presParOf" srcId="{8BDBF3DE-EA44-4E56-8DD4-EFB47E2533B9}" destId="{90D8C139-F058-4EAD-8B9E-77879DBB1BE7}" srcOrd="1" destOrd="0" presId="urn:microsoft.com/office/officeart/2008/layout/VerticalCurvedList"/>
    <dgm:cxn modelId="{1E3774D2-4FCA-4FF4-9C02-35AC49E941AF}" type="presParOf" srcId="{8BDBF3DE-EA44-4E56-8DD4-EFB47E2533B9}" destId="{888FEF3E-3E74-4E7B-B5EE-356539B5A0E3}" srcOrd="2" destOrd="0" presId="urn:microsoft.com/office/officeart/2008/layout/VerticalCurvedList"/>
    <dgm:cxn modelId="{97D0ADEC-D6D6-423F-BEF9-759DB1FE28CD}" type="presParOf" srcId="{888FEF3E-3E74-4E7B-B5EE-356539B5A0E3}" destId="{BEF24843-55A7-45AA-A903-24EBF51AFEEA}" srcOrd="0" destOrd="0" presId="urn:microsoft.com/office/officeart/2008/layout/VerticalCurvedList"/>
    <dgm:cxn modelId="{8BA1A852-0FEA-413D-96BF-B94A3CCDE382}" type="presParOf" srcId="{8BDBF3DE-EA44-4E56-8DD4-EFB47E2533B9}" destId="{D4D8533E-6F57-49DB-AB06-43DD0507F0D8}" srcOrd="3" destOrd="0" presId="urn:microsoft.com/office/officeart/2008/layout/VerticalCurvedList"/>
    <dgm:cxn modelId="{52BC965E-A580-4510-874E-F9D56E7E3317}" type="presParOf" srcId="{8BDBF3DE-EA44-4E56-8DD4-EFB47E2533B9}" destId="{87D0C001-7BBB-4D51-9094-0A55BED4FA46}" srcOrd="4" destOrd="0" presId="urn:microsoft.com/office/officeart/2008/layout/VerticalCurvedList"/>
    <dgm:cxn modelId="{22879EE3-8405-4744-B918-39C85F2A6A32}" type="presParOf" srcId="{87D0C001-7BBB-4D51-9094-0A55BED4FA46}" destId="{B274A731-1EF8-49D8-952C-8F66472D7C3B}" srcOrd="0" destOrd="0" presId="urn:microsoft.com/office/officeart/2008/layout/VerticalCurvedList"/>
    <dgm:cxn modelId="{C2CADBD3-DE3A-4D32-B71E-104CAAA594F3}" type="presParOf" srcId="{8BDBF3DE-EA44-4E56-8DD4-EFB47E2533B9}" destId="{6B057D0B-DAA4-4E05-A65B-4EF3AD5E678F}" srcOrd="5" destOrd="0" presId="urn:microsoft.com/office/officeart/2008/layout/VerticalCurvedList"/>
    <dgm:cxn modelId="{7A81BD52-6076-4B6A-8439-030B782F5E25}" type="presParOf" srcId="{8BDBF3DE-EA44-4E56-8DD4-EFB47E2533B9}" destId="{95A9EDA3-708C-41A1-AA55-88A81E6F66BD}" srcOrd="6" destOrd="0" presId="urn:microsoft.com/office/officeart/2008/layout/VerticalCurvedList"/>
    <dgm:cxn modelId="{CCC234B2-4189-43F8-9A73-C44E231011E7}" type="presParOf" srcId="{95A9EDA3-708C-41A1-AA55-88A81E6F66BD}" destId="{0429455A-782F-4026-9CB2-1F8260D2F4A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75ADFB-7EC7-4A8D-94BA-CEA9BCBB4194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B8F6442-8734-44B3-9750-CCEE160AFEBC}">
      <dgm:prSet phldrT="[Text]" custT="1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pPr algn="r" rtl="1"/>
          <a:r>
            <a:rPr lang="fa-IR" sz="2500" b="1" dirty="0" smtClean="0">
              <a:cs typeface="B Yagut" panose="00000400000000000000" pitchFamily="2" charset="-78"/>
            </a:rPr>
            <a:t>  *زیر لایه عاج دندان که حاوی رگ های خونی و اعصاب</a:t>
          </a:r>
          <a:endParaRPr lang="fa-IR" sz="2500" b="1" dirty="0">
            <a:cs typeface="B Yagut" panose="00000400000000000000" pitchFamily="2" charset="-78"/>
          </a:endParaRPr>
        </a:p>
      </dgm:t>
    </dgm:pt>
    <dgm:pt modelId="{FF2AB683-04B2-413D-BC0A-59D28A55E5AC}" type="parTrans" cxnId="{6486BD1F-2EB3-434E-B1F8-6E0B99255565}">
      <dgm:prSet/>
      <dgm:spPr/>
      <dgm:t>
        <a:bodyPr/>
        <a:lstStyle/>
        <a:p>
          <a:pPr rtl="1"/>
          <a:endParaRPr lang="fa-IR"/>
        </a:p>
      </dgm:t>
    </dgm:pt>
    <dgm:pt modelId="{9B2B5725-BFB9-496F-B252-185FFE17958C}" type="sibTrans" cxnId="{6486BD1F-2EB3-434E-B1F8-6E0B99255565}">
      <dgm:prSet/>
      <dgm:spPr/>
      <dgm:t>
        <a:bodyPr/>
        <a:lstStyle/>
        <a:p>
          <a:pPr rtl="1"/>
          <a:endParaRPr lang="fa-IR"/>
        </a:p>
      </dgm:t>
    </dgm:pt>
    <dgm:pt modelId="{4FECB341-13A9-4B84-8E64-58BFE5ADBF06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 rtl="1"/>
          <a:r>
            <a:rPr lang="fa-IR" sz="2500" b="1" dirty="0" smtClean="0">
              <a:cs typeface="B Yagut" panose="00000400000000000000" pitchFamily="2" charset="-78"/>
            </a:rPr>
            <a:t>*بافت زنده و حساس در مقابل تحریکات و به رنگ زرد روشن </a:t>
          </a:r>
        </a:p>
        <a:p>
          <a:pPr algn="r" rtl="1"/>
          <a:r>
            <a:rPr lang="fa-IR" sz="2500" b="1" dirty="0" smtClean="0">
              <a:cs typeface="B Yagut" panose="00000400000000000000" pitchFamily="2" charset="-78"/>
            </a:rPr>
            <a:t>*در زیر مینای دندان با استحکام کمتر نسبت به مینا</a:t>
          </a:r>
          <a:endParaRPr lang="fa-IR" sz="2500" b="1" dirty="0">
            <a:cs typeface="B Yagut" panose="00000400000000000000" pitchFamily="2" charset="-78"/>
          </a:endParaRPr>
        </a:p>
      </dgm:t>
    </dgm:pt>
    <dgm:pt modelId="{E3288E28-90EF-440D-9AA1-3E25E42A012A}" type="sibTrans" cxnId="{6FC2F4F8-98A4-475A-BB1A-0DE89EFAEBA1}">
      <dgm:prSet/>
      <dgm:spPr/>
      <dgm:t>
        <a:bodyPr/>
        <a:lstStyle/>
        <a:p>
          <a:pPr rtl="1"/>
          <a:endParaRPr lang="fa-IR"/>
        </a:p>
      </dgm:t>
    </dgm:pt>
    <dgm:pt modelId="{32F6D773-79B0-4EE2-AA41-6DEA209D830B}" type="parTrans" cxnId="{6FC2F4F8-98A4-475A-BB1A-0DE89EFAEBA1}">
      <dgm:prSet/>
      <dgm:spPr/>
      <dgm:t>
        <a:bodyPr/>
        <a:lstStyle/>
        <a:p>
          <a:pPr rtl="1"/>
          <a:endParaRPr lang="fa-IR"/>
        </a:p>
      </dgm:t>
    </dgm:pt>
    <dgm:pt modelId="{98A3BCF1-281A-4DF7-AAD3-F4202A0AB4C1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algn="r" rtl="1"/>
          <a:r>
            <a:rPr lang="fa-IR" sz="2500" b="1" dirty="0" smtClean="0">
              <a:effectLst/>
              <a:cs typeface="B Yagut" panose="00000400000000000000" pitchFamily="2" charset="-78"/>
            </a:rPr>
            <a:t>*سخت ترین بافت بدن و قسمت قابل مشاهده تاج دندان </a:t>
          </a:r>
        </a:p>
        <a:p>
          <a:pPr algn="r" rtl="1"/>
          <a:r>
            <a:rPr lang="fa-IR" sz="2500" b="1" dirty="0" smtClean="0">
              <a:effectLst/>
              <a:cs typeface="B Yagut" panose="00000400000000000000" pitchFamily="2" charset="-78"/>
            </a:rPr>
            <a:t> *عامل مقاومت دندان در برابر آسیب پذیری</a:t>
          </a:r>
          <a:endParaRPr lang="fa-IR" sz="2500" b="1" dirty="0">
            <a:effectLst/>
            <a:cs typeface="B Yagut" panose="00000400000000000000" pitchFamily="2" charset="-78"/>
          </a:endParaRPr>
        </a:p>
      </dgm:t>
    </dgm:pt>
    <dgm:pt modelId="{864A284E-8FC8-458B-937F-6C7CB4CC3336}" type="sibTrans" cxnId="{628AFFCF-B1CE-467D-804E-339F074E560C}">
      <dgm:prSet/>
      <dgm:spPr/>
      <dgm:t>
        <a:bodyPr/>
        <a:lstStyle/>
        <a:p>
          <a:pPr rtl="1"/>
          <a:endParaRPr lang="fa-IR"/>
        </a:p>
      </dgm:t>
    </dgm:pt>
    <dgm:pt modelId="{DB21136A-5228-4B1B-A2C8-81904BA81F0B}" type="parTrans" cxnId="{628AFFCF-B1CE-467D-804E-339F074E560C}">
      <dgm:prSet/>
      <dgm:spPr/>
      <dgm:t>
        <a:bodyPr/>
        <a:lstStyle/>
        <a:p>
          <a:pPr rtl="1"/>
          <a:endParaRPr lang="fa-IR"/>
        </a:p>
      </dgm:t>
    </dgm:pt>
    <dgm:pt modelId="{FBD46FB8-C474-46F6-94F9-87A33509527A}" type="pres">
      <dgm:prSet presAssocID="{9E75ADFB-7EC7-4A8D-94BA-CEA9BCBB419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60632B46-5DBB-49FE-A15E-64ED760ADE39}" type="pres">
      <dgm:prSet presAssocID="{98A3BCF1-281A-4DF7-AAD3-F4202A0AB4C1}" presName="circle1" presStyleLbl="node1" presStyleIdx="0" presStyleCnt="3" custLinFactNeighborX="1023" custLinFactNeighborY="-2951"/>
      <dgm:spPr>
        <a:solidFill>
          <a:schemeClr val="accent3">
            <a:lumMod val="20000"/>
            <a:lumOff val="80000"/>
          </a:schemeClr>
        </a:solidFill>
      </dgm:spPr>
    </dgm:pt>
    <dgm:pt modelId="{31C2A1AA-FC6A-4B67-8F07-ACB1A19281F3}" type="pres">
      <dgm:prSet presAssocID="{98A3BCF1-281A-4DF7-AAD3-F4202A0AB4C1}" presName="space" presStyleCnt="0"/>
      <dgm:spPr/>
    </dgm:pt>
    <dgm:pt modelId="{CE6EEC45-8398-4331-A9B6-9BFB7B9C4A93}" type="pres">
      <dgm:prSet presAssocID="{98A3BCF1-281A-4DF7-AAD3-F4202A0AB4C1}" presName="rect1" presStyleLbl="alignAcc1" presStyleIdx="0" presStyleCnt="3" custLinFactNeighborX="276" custLinFactNeighborY="525"/>
      <dgm:spPr/>
      <dgm:t>
        <a:bodyPr/>
        <a:lstStyle/>
        <a:p>
          <a:pPr rtl="1"/>
          <a:endParaRPr lang="fa-IR"/>
        </a:p>
      </dgm:t>
    </dgm:pt>
    <dgm:pt modelId="{4C0511FC-564D-44B4-B655-A14A918F90BC}" type="pres">
      <dgm:prSet presAssocID="{4FECB341-13A9-4B84-8E64-58BFE5ADBF06}" presName="vertSpace2" presStyleLbl="node1" presStyleIdx="0" presStyleCnt="3"/>
      <dgm:spPr/>
    </dgm:pt>
    <dgm:pt modelId="{75E26600-BC11-4B9A-BA40-11D83C161A0B}" type="pres">
      <dgm:prSet presAssocID="{4FECB341-13A9-4B84-8E64-58BFE5ADBF06}" presName="circle2" presStyleLbl="node1" presStyleIdx="1" presStyleCnt="3" custLinFactNeighborX="-592" custLinFactNeighborY="1102"/>
      <dgm:spPr>
        <a:solidFill>
          <a:schemeClr val="accent4">
            <a:lumMod val="40000"/>
            <a:lumOff val="60000"/>
          </a:schemeClr>
        </a:solidFill>
      </dgm:spPr>
    </dgm:pt>
    <dgm:pt modelId="{772CFF2A-E79B-46D4-BBA5-EF0D341A74D7}" type="pres">
      <dgm:prSet presAssocID="{4FECB341-13A9-4B84-8E64-58BFE5ADBF06}" presName="rect2" presStyleLbl="alignAcc1" presStyleIdx="1" presStyleCnt="3" custLinFactNeighborX="-527"/>
      <dgm:spPr/>
      <dgm:t>
        <a:bodyPr/>
        <a:lstStyle/>
        <a:p>
          <a:pPr rtl="1"/>
          <a:endParaRPr lang="fa-IR"/>
        </a:p>
      </dgm:t>
    </dgm:pt>
    <dgm:pt modelId="{4814ED6C-D863-427B-A548-5A960D6CE8BE}" type="pres">
      <dgm:prSet presAssocID="{EB8F6442-8734-44B3-9750-CCEE160AFEBC}" presName="vertSpace3" presStyleLbl="node1" presStyleIdx="1" presStyleCnt="3"/>
      <dgm:spPr/>
    </dgm:pt>
    <dgm:pt modelId="{4BDF0404-C1D2-4742-8B4D-82C2FD497D72}" type="pres">
      <dgm:prSet presAssocID="{EB8F6442-8734-44B3-9750-CCEE160AFEBC}" presName="circle3" presStyleLbl="node1" presStyleIdx="2" presStyleCnt="3"/>
      <dgm:spPr>
        <a:solidFill>
          <a:schemeClr val="accent2">
            <a:lumMod val="60000"/>
            <a:lumOff val="40000"/>
          </a:schemeClr>
        </a:solidFill>
      </dgm:spPr>
    </dgm:pt>
    <dgm:pt modelId="{8C24C0AE-A44C-4309-A398-9C77A76905BA}" type="pres">
      <dgm:prSet presAssocID="{EB8F6442-8734-44B3-9750-CCEE160AFEBC}" presName="rect3" presStyleLbl="alignAcc1" presStyleIdx="2" presStyleCnt="3" custScaleX="102110"/>
      <dgm:spPr/>
      <dgm:t>
        <a:bodyPr/>
        <a:lstStyle/>
        <a:p>
          <a:pPr rtl="1"/>
          <a:endParaRPr lang="fa-IR"/>
        </a:p>
      </dgm:t>
    </dgm:pt>
    <dgm:pt modelId="{7AD35111-205E-48F9-993F-2120575F79E1}" type="pres">
      <dgm:prSet presAssocID="{98A3BCF1-281A-4DF7-AAD3-F4202A0AB4C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A3C6D28-418C-4D40-8582-CA9DF3304F76}" type="pres">
      <dgm:prSet presAssocID="{4FECB341-13A9-4B84-8E64-58BFE5ADBF0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E10DC69-2D65-47F8-A2A6-0649EF73A698}" type="pres">
      <dgm:prSet presAssocID="{EB8F6442-8734-44B3-9750-CCEE160AFEBC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2DA2AB2-B0C1-454A-8099-3C3ECEF46114}" type="presOf" srcId="{EB8F6442-8734-44B3-9750-CCEE160AFEBC}" destId="{8C24C0AE-A44C-4309-A398-9C77A76905BA}" srcOrd="0" destOrd="0" presId="urn:microsoft.com/office/officeart/2005/8/layout/target3"/>
    <dgm:cxn modelId="{A455C75A-CA46-4BEF-8EF7-386BDBFB0A88}" type="presOf" srcId="{98A3BCF1-281A-4DF7-AAD3-F4202A0AB4C1}" destId="{CE6EEC45-8398-4331-A9B6-9BFB7B9C4A93}" srcOrd="0" destOrd="0" presId="urn:microsoft.com/office/officeart/2005/8/layout/target3"/>
    <dgm:cxn modelId="{5545946F-EA30-4C63-AEF1-78E1FE720946}" type="presOf" srcId="{98A3BCF1-281A-4DF7-AAD3-F4202A0AB4C1}" destId="{7AD35111-205E-48F9-993F-2120575F79E1}" srcOrd="1" destOrd="0" presId="urn:microsoft.com/office/officeart/2005/8/layout/target3"/>
    <dgm:cxn modelId="{C59067C4-C810-4E8D-9B63-2F338105E1A7}" type="presOf" srcId="{4FECB341-13A9-4B84-8E64-58BFE5ADBF06}" destId="{5A3C6D28-418C-4D40-8582-CA9DF3304F76}" srcOrd="1" destOrd="0" presId="urn:microsoft.com/office/officeart/2005/8/layout/target3"/>
    <dgm:cxn modelId="{628AFFCF-B1CE-467D-804E-339F074E560C}" srcId="{9E75ADFB-7EC7-4A8D-94BA-CEA9BCBB4194}" destId="{98A3BCF1-281A-4DF7-AAD3-F4202A0AB4C1}" srcOrd="0" destOrd="0" parTransId="{DB21136A-5228-4B1B-A2C8-81904BA81F0B}" sibTransId="{864A284E-8FC8-458B-937F-6C7CB4CC3336}"/>
    <dgm:cxn modelId="{6486BD1F-2EB3-434E-B1F8-6E0B99255565}" srcId="{9E75ADFB-7EC7-4A8D-94BA-CEA9BCBB4194}" destId="{EB8F6442-8734-44B3-9750-CCEE160AFEBC}" srcOrd="2" destOrd="0" parTransId="{FF2AB683-04B2-413D-BC0A-59D28A55E5AC}" sibTransId="{9B2B5725-BFB9-496F-B252-185FFE17958C}"/>
    <dgm:cxn modelId="{6FC2F4F8-98A4-475A-BB1A-0DE89EFAEBA1}" srcId="{9E75ADFB-7EC7-4A8D-94BA-CEA9BCBB4194}" destId="{4FECB341-13A9-4B84-8E64-58BFE5ADBF06}" srcOrd="1" destOrd="0" parTransId="{32F6D773-79B0-4EE2-AA41-6DEA209D830B}" sibTransId="{E3288E28-90EF-440D-9AA1-3E25E42A012A}"/>
    <dgm:cxn modelId="{D4862212-9D57-4651-A025-BF6E2A32BABE}" type="presOf" srcId="{EB8F6442-8734-44B3-9750-CCEE160AFEBC}" destId="{AE10DC69-2D65-47F8-A2A6-0649EF73A698}" srcOrd="1" destOrd="0" presId="urn:microsoft.com/office/officeart/2005/8/layout/target3"/>
    <dgm:cxn modelId="{B32327A1-1CA9-493B-AFC3-7CF4981F47D5}" type="presOf" srcId="{4FECB341-13A9-4B84-8E64-58BFE5ADBF06}" destId="{772CFF2A-E79B-46D4-BBA5-EF0D341A74D7}" srcOrd="0" destOrd="0" presId="urn:microsoft.com/office/officeart/2005/8/layout/target3"/>
    <dgm:cxn modelId="{228905F8-AA84-4CFA-B322-20B91197FC09}" type="presOf" srcId="{9E75ADFB-7EC7-4A8D-94BA-CEA9BCBB4194}" destId="{FBD46FB8-C474-46F6-94F9-87A33509527A}" srcOrd="0" destOrd="0" presId="urn:microsoft.com/office/officeart/2005/8/layout/target3"/>
    <dgm:cxn modelId="{C21DD1D1-8C25-49FC-AC6C-32D056EAB56D}" type="presParOf" srcId="{FBD46FB8-C474-46F6-94F9-87A33509527A}" destId="{60632B46-5DBB-49FE-A15E-64ED760ADE39}" srcOrd="0" destOrd="0" presId="urn:microsoft.com/office/officeart/2005/8/layout/target3"/>
    <dgm:cxn modelId="{2935B902-4376-433E-AE63-B3FF32946C55}" type="presParOf" srcId="{FBD46FB8-C474-46F6-94F9-87A33509527A}" destId="{31C2A1AA-FC6A-4B67-8F07-ACB1A19281F3}" srcOrd="1" destOrd="0" presId="urn:microsoft.com/office/officeart/2005/8/layout/target3"/>
    <dgm:cxn modelId="{C689DA9D-931D-4891-B19A-E018F1CCC502}" type="presParOf" srcId="{FBD46FB8-C474-46F6-94F9-87A33509527A}" destId="{CE6EEC45-8398-4331-A9B6-9BFB7B9C4A93}" srcOrd="2" destOrd="0" presId="urn:microsoft.com/office/officeart/2005/8/layout/target3"/>
    <dgm:cxn modelId="{E3920FC7-AD55-4D0B-A5E2-95AC13248BAC}" type="presParOf" srcId="{FBD46FB8-C474-46F6-94F9-87A33509527A}" destId="{4C0511FC-564D-44B4-B655-A14A918F90BC}" srcOrd="3" destOrd="0" presId="urn:microsoft.com/office/officeart/2005/8/layout/target3"/>
    <dgm:cxn modelId="{86FDB8F7-668A-4C58-9035-379D14F98677}" type="presParOf" srcId="{FBD46FB8-C474-46F6-94F9-87A33509527A}" destId="{75E26600-BC11-4B9A-BA40-11D83C161A0B}" srcOrd="4" destOrd="0" presId="urn:microsoft.com/office/officeart/2005/8/layout/target3"/>
    <dgm:cxn modelId="{91203DB6-CCC5-4FF5-BD9E-FCBEE31511A9}" type="presParOf" srcId="{FBD46FB8-C474-46F6-94F9-87A33509527A}" destId="{772CFF2A-E79B-46D4-BBA5-EF0D341A74D7}" srcOrd="5" destOrd="0" presId="urn:microsoft.com/office/officeart/2005/8/layout/target3"/>
    <dgm:cxn modelId="{84D02D37-66CA-47D7-9982-FD65DF18265C}" type="presParOf" srcId="{FBD46FB8-C474-46F6-94F9-87A33509527A}" destId="{4814ED6C-D863-427B-A548-5A960D6CE8BE}" srcOrd="6" destOrd="0" presId="urn:microsoft.com/office/officeart/2005/8/layout/target3"/>
    <dgm:cxn modelId="{C39408F8-2327-4590-827A-CE013A2AA59D}" type="presParOf" srcId="{FBD46FB8-C474-46F6-94F9-87A33509527A}" destId="{4BDF0404-C1D2-4742-8B4D-82C2FD497D72}" srcOrd="7" destOrd="0" presId="urn:microsoft.com/office/officeart/2005/8/layout/target3"/>
    <dgm:cxn modelId="{6EB13E77-6396-489F-A860-77FD449D3242}" type="presParOf" srcId="{FBD46FB8-C474-46F6-94F9-87A33509527A}" destId="{8C24C0AE-A44C-4309-A398-9C77A76905BA}" srcOrd="8" destOrd="0" presId="urn:microsoft.com/office/officeart/2005/8/layout/target3"/>
    <dgm:cxn modelId="{D0C652AC-C84B-4BD4-AB42-BC3A4302DC09}" type="presParOf" srcId="{FBD46FB8-C474-46F6-94F9-87A33509527A}" destId="{7AD35111-205E-48F9-993F-2120575F79E1}" srcOrd="9" destOrd="0" presId="urn:microsoft.com/office/officeart/2005/8/layout/target3"/>
    <dgm:cxn modelId="{30116FE9-01F1-4784-B336-504BD912D627}" type="presParOf" srcId="{FBD46FB8-C474-46F6-94F9-87A33509527A}" destId="{5A3C6D28-418C-4D40-8582-CA9DF3304F76}" srcOrd="10" destOrd="0" presId="urn:microsoft.com/office/officeart/2005/8/layout/target3"/>
    <dgm:cxn modelId="{B62BC3AF-F20D-4305-837B-90535F9B971E}" type="presParOf" srcId="{FBD46FB8-C474-46F6-94F9-87A33509527A}" destId="{AE10DC69-2D65-47F8-A2A6-0649EF73A698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25FC5B-D08F-4B30-A001-28D3FBE93FFC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5E56631-411F-4DCA-B3FC-57B348EAFA40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2500" b="1" dirty="0" smtClean="0">
              <a:cs typeface="B Yagut" panose="00000400000000000000" pitchFamily="2" charset="-78"/>
            </a:rPr>
            <a:t>ادامه لایه مغز دندان در تاج دندان</a:t>
          </a:r>
          <a:endParaRPr lang="fa-IR" sz="2500" b="1" dirty="0">
            <a:cs typeface="B Yagut" panose="00000400000000000000" pitchFamily="2" charset="-78"/>
          </a:endParaRPr>
        </a:p>
      </dgm:t>
    </dgm:pt>
    <dgm:pt modelId="{9E3E9E22-45A7-42E9-9DF6-D39C99C120DD}" type="parTrans" cxnId="{F669674E-9DF9-4592-8359-EC312F3CEBB9}">
      <dgm:prSet/>
      <dgm:spPr/>
      <dgm:t>
        <a:bodyPr/>
        <a:lstStyle/>
        <a:p>
          <a:pPr rtl="1"/>
          <a:endParaRPr lang="fa-IR"/>
        </a:p>
      </dgm:t>
    </dgm:pt>
    <dgm:pt modelId="{58FA839B-37E5-4E60-8F63-C3AB8E94D5DA}" type="sibTrans" cxnId="{F669674E-9DF9-4592-8359-EC312F3CEBB9}">
      <dgm:prSet/>
      <dgm:spPr/>
      <dgm:t>
        <a:bodyPr/>
        <a:lstStyle/>
        <a:p>
          <a:pPr rtl="1"/>
          <a:endParaRPr lang="fa-IR"/>
        </a:p>
      </dgm:t>
    </dgm:pt>
    <dgm:pt modelId="{123874FC-7DA5-4852-BDE8-36575AC4ECCA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 rtl="1"/>
          <a:r>
            <a:rPr lang="fa-IR" sz="2500" b="1" dirty="0" smtClean="0">
              <a:cs typeface="B Yagut" panose="00000400000000000000" pitchFamily="2" charset="-78"/>
            </a:rPr>
            <a:t>ادامه لایه عاج دندان در تاج دندان </a:t>
          </a:r>
          <a:endParaRPr lang="fa-IR" sz="2500" b="1" dirty="0">
            <a:cs typeface="B Yagut" panose="00000400000000000000" pitchFamily="2" charset="-78"/>
          </a:endParaRPr>
        </a:p>
      </dgm:t>
    </dgm:pt>
    <dgm:pt modelId="{F74662F3-DF55-40E4-AA36-A7EFD47258CE}" type="sibTrans" cxnId="{8F0355B7-94D9-4C35-80E6-7AD8FB5D0EE6}">
      <dgm:prSet/>
      <dgm:spPr/>
      <dgm:t>
        <a:bodyPr/>
        <a:lstStyle/>
        <a:p>
          <a:pPr rtl="1"/>
          <a:endParaRPr lang="fa-IR"/>
        </a:p>
      </dgm:t>
    </dgm:pt>
    <dgm:pt modelId="{3B7B34C2-F2CE-42F6-84D7-9DB2A7891FFD}" type="parTrans" cxnId="{8F0355B7-94D9-4C35-80E6-7AD8FB5D0EE6}">
      <dgm:prSet/>
      <dgm:spPr/>
      <dgm:t>
        <a:bodyPr/>
        <a:lstStyle/>
        <a:p>
          <a:pPr rtl="1"/>
          <a:endParaRPr lang="fa-IR"/>
        </a:p>
      </dgm:t>
    </dgm:pt>
    <dgm:pt modelId="{70E22673-F7A8-41A9-9359-B92ACF9E1990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pPr rtl="1"/>
          <a:endParaRPr lang="fa-IR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557B9F-92D5-46FC-B314-3E2CDA1888A8}" type="sibTrans" cxnId="{D604C148-6445-4883-BA96-64854DDAE434}">
      <dgm:prSet/>
      <dgm:spPr/>
      <dgm:t>
        <a:bodyPr/>
        <a:lstStyle/>
        <a:p>
          <a:pPr rtl="1"/>
          <a:endParaRPr lang="fa-IR"/>
        </a:p>
      </dgm:t>
    </dgm:pt>
    <dgm:pt modelId="{F0754F5B-B610-415A-B724-63CAF37500D0}" type="parTrans" cxnId="{D604C148-6445-4883-BA96-64854DDAE434}">
      <dgm:prSet/>
      <dgm:spPr/>
      <dgm:t>
        <a:bodyPr/>
        <a:lstStyle/>
        <a:p>
          <a:pPr rtl="1"/>
          <a:endParaRPr lang="fa-IR"/>
        </a:p>
      </dgm:t>
    </dgm:pt>
    <dgm:pt modelId="{A4042331-37F8-4A73-AF7F-95BC7FAD698C}" type="pres">
      <dgm:prSet presAssocID="{8425FC5B-D08F-4B30-A001-28D3FBE93FF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4CC0A2BB-36FF-4FF7-9145-929B22110632}" type="pres">
      <dgm:prSet presAssocID="{70E22673-F7A8-41A9-9359-B92ACF9E1990}" presName="circle1" presStyleLbl="node1" presStyleIdx="0" presStyleCnt="3"/>
      <dgm:spPr>
        <a:solidFill>
          <a:schemeClr val="accent3">
            <a:lumMod val="20000"/>
            <a:lumOff val="80000"/>
          </a:schemeClr>
        </a:solidFill>
      </dgm:spPr>
    </dgm:pt>
    <dgm:pt modelId="{5C18CCEB-D1EA-412A-A053-2A454F91E8C8}" type="pres">
      <dgm:prSet presAssocID="{70E22673-F7A8-41A9-9359-B92ACF9E1990}" presName="space" presStyleCnt="0"/>
      <dgm:spPr/>
    </dgm:pt>
    <dgm:pt modelId="{7E1F4E48-1D1F-4E2B-A460-D93FF6DD9D20}" type="pres">
      <dgm:prSet presAssocID="{70E22673-F7A8-41A9-9359-B92ACF9E1990}" presName="rect1" presStyleLbl="alignAcc1" presStyleIdx="0" presStyleCnt="3" custScaleX="100538" custLinFactNeighborX="-741" custLinFactNeighborY="1115"/>
      <dgm:spPr/>
      <dgm:t>
        <a:bodyPr/>
        <a:lstStyle/>
        <a:p>
          <a:pPr rtl="1"/>
          <a:endParaRPr lang="fa-IR"/>
        </a:p>
      </dgm:t>
    </dgm:pt>
    <dgm:pt modelId="{7681535D-6070-4CE8-9883-87ED6F339E65}" type="pres">
      <dgm:prSet presAssocID="{123874FC-7DA5-4852-BDE8-36575AC4ECCA}" presName="vertSpace2" presStyleLbl="node1" presStyleIdx="0" presStyleCnt="3"/>
      <dgm:spPr/>
    </dgm:pt>
    <dgm:pt modelId="{583BFA49-EC82-4838-A56F-2C0C2C83D469}" type="pres">
      <dgm:prSet presAssocID="{123874FC-7DA5-4852-BDE8-36575AC4ECCA}" presName="circle2" presStyleLbl="node1" presStyleIdx="1" presStyleCnt="3" custLinFactNeighborX="-1358" custLinFactNeighborY="-550"/>
      <dgm:spPr>
        <a:solidFill>
          <a:schemeClr val="accent4">
            <a:lumMod val="40000"/>
            <a:lumOff val="60000"/>
          </a:schemeClr>
        </a:solidFill>
      </dgm:spPr>
    </dgm:pt>
    <dgm:pt modelId="{6A962A2B-EA59-4EC7-8AD8-C0DCF8B5DB87}" type="pres">
      <dgm:prSet presAssocID="{123874FC-7DA5-4852-BDE8-36575AC4ECCA}" presName="rect2" presStyleLbl="alignAcc1" presStyleIdx="1" presStyleCnt="3" custLinFactNeighborX="-690" custLinFactNeighborY="-1831"/>
      <dgm:spPr/>
      <dgm:t>
        <a:bodyPr/>
        <a:lstStyle/>
        <a:p>
          <a:pPr rtl="1"/>
          <a:endParaRPr lang="fa-IR"/>
        </a:p>
      </dgm:t>
    </dgm:pt>
    <dgm:pt modelId="{EF55F984-099B-4F72-ADCF-5D79F80671E7}" type="pres">
      <dgm:prSet presAssocID="{15E56631-411F-4DCA-B3FC-57B348EAFA40}" presName="vertSpace3" presStyleLbl="node1" presStyleIdx="1" presStyleCnt="3"/>
      <dgm:spPr/>
    </dgm:pt>
    <dgm:pt modelId="{2C3D8D1A-90A8-4F88-892C-F9677F9DA9DA}" type="pres">
      <dgm:prSet presAssocID="{15E56631-411F-4DCA-B3FC-57B348EAFA40}" presName="circle3" presStyleLbl="node1" presStyleIdx="2" presStyleCnt="3" custScaleY="107066"/>
      <dgm:spPr>
        <a:solidFill>
          <a:schemeClr val="accent2">
            <a:lumMod val="60000"/>
            <a:lumOff val="40000"/>
          </a:schemeClr>
        </a:solidFill>
      </dgm:spPr>
    </dgm:pt>
    <dgm:pt modelId="{4A4464F7-D782-4687-9865-E05A6A0BFCA2}" type="pres">
      <dgm:prSet presAssocID="{15E56631-411F-4DCA-B3FC-57B348EAFA40}" presName="rect3" presStyleLbl="alignAcc1" presStyleIdx="2" presStyleCnt="3" custScaleY="104280" custLinFactNeighborX="1387" custLinFactNeighborY="1548"/>
      <dgm:spPr/>
      <dgm:t>
        <a:bodyPr/>
        <a:lstStyle/>
        <a:p>
          <a:pPr rtl="1"/>
          <a:endParaRPr lang="fa-IR"/>
        </a:p>
      </dgm:t>
    </dgm:pt>
    <dgm:pt modelId="{B676AAB6-4FFD-45B9-89F4-69794A4A5B79}" type="pres">
      <dgm:prSet presAssocID="{70E22673-F7A8-41A9-9359-B92ACF9E199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91C1F5A-258C-4DE9-98AF-F686AC54EE2A}" type="pres">
      <dgm:prSet presAssocID="{123874FC-7DA5-4852-BDE8-36575AC4ECCA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AF080F1-1044-4CB9-8318-ED887697CF1C}" type="pres">
      <dgm:prSet presAssocID="{15E56631-411F-4DCA-B3FC-57B348EAFA40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669674E-9DF9-4592-8359-EC312F3CEBB9}" srcId="{8425FC5B-D08F-4B30-A001-28D3FBE93FFC}" destId="{15E56631-411F-4DCA-B3FC-57B348EAFA40}" srcOrd="2" destOrd="0" parTransId="{9E3E9E22-45A7-42E9-9DF6-D39C99C120DD}" sibTransId="{58FA839B-37E5-4E60-8F63-C3AB8E94D5DA}"/>
    <dgm:cxn modelId="{17D1AB7A-06A9-4537-AB30-7D5B77FF12FC}" type="presOf" srcId="{15E56631-411F-4DCA-B3FC-57B348EAFA40}" destId="{4A4464F7-D782-4687-9865-E05A6A0BFCA2}" srcOrd="0" destOrd="0" presId="urn:microsoft.com/office/officeart/2005/8/layout/target3"/>
    <dgm:cxn modelId="{03A78C9E-9899-409C-A570-69ABF7815452}" type="presOf" srcId="{8425FC5B-D08F-4B30-A001-28D3FBE93FFC}" destId="{A4042331-37F8-4A73-AF7F-95BC7FAD698C}" srcOrd="0" destOrd="0" presId="urn:microsoft.com/office/officeart/2005/8/layout/target3"/>
    <dgm:cxn modelId="{D604C148-6445-4883-BA96-64854DDAE434}" srcId="{8425FC5B-D08F-4B30-A001-28D3FBE93FFC}" destId="{70E22673-F7A8-41A9-9359-B92ACF9E1990}" srcOrd="0" destOrd="0" parTransId="{F0754F5B-B610-415A-B724-63CAF37500D0}" sibTransId="{A8557B9F-92D5-46FC-B314-3E2CDA1888A8}"/>
    <dgm:cxn modelId="{71A37019-BDDA-4688-8E6E-ECCDC0FFE6FB}" type="presOf" srcId="{70E22673-F7A8-41A9-9359-B92ACF9E1990}" destId="{B676AAB6-4FFD-45B9-89F4-69794A4A5B79}" srcOrd="1" destOrd="0" presId="urn:microsoft.com/office/officeart/2005/8/layout/target3"/>
    <dgm:cxn modelId="{CD3D33BE-313F-4970-B3D6-1B9162419D02}" type="presOf" srcId="{123874FC-7DA5-4852-BDE8-36575AC4ECCA}" destId="{E91C1F5A-258C-4DE9-98AF-F686AC54EE2A}" srcOrd="1" destOrd="0" presId="urn:microsoft.com/office/officeart/2005/8/layout/target3"/>
    <dgm:cxn modelId="{2237A165-26B1-470E-9B24-8EBDE431E963}" type="presOf" srcId="{70E22673-F7A8-41A9-9359-B92ACF9E1990}" destId="{7E1F4E48-1D1F-4E2B-A460-D93FF6DD9D20}" srcOrd="0" destOrd="0" presId="urn:microsoft.com/office/officeart/2005/8/layout/target3"/>
    <dgm:cxn modelId="{A5126CD0-965A-43A4-B328-4E92D8FA77C3}" type="presOf" srcId="{15E56631-411F-4DCA-B3FC-57B348EAFA40}" destId="{4AF080F1-1044-4CB9-8318-ED887697CF1C}" srcOrd="1" destOrd="0" presId="urn:microsoft.com/office/officeart/2005/8/layout/target3"/>
    <dgm:cxn modelId="{4003D9F1-BBD2-4EEE-8C63-A592D13CB40F}" type="presOf" srcId="{123874FC-7DA5-4852-BDE8-36575AC4ECCA}" destId="{6A962A2B-EA59-4EC7-8AD8-C0DCF8B5DB87}" srcOrd="0" destOrd="0" presId="urn:microsoft.com/office/officeart/2005/8/layout/target3"/>
    <dgm:cxn modelId="{8F0355B7-94D9-4C35-80E6-7AD8FB5D0EE6}" srcId="{8425FC5B-D08F-4B30-A001-28D3FBE93FFC}" destId="{123874FC-7DA5-4852-BDE8-36575AC4ECCA}" srcOrd="1" destOrd="0" parTransId="{3B7B34C2-F2CE-42F6-84D7-9DB2A7891FFD}" sibTransId="{F74662F3-DF55-40E4-AA36-A7EFD47258CE}"/>
    <dgm:cxn modelId="{1272EA87-BC06-4829-A099-3DA3FF3D9C8C}" type="presParOf" srcId="{A4042331-37F8-4A73-AF7F-95BC7FAD698C}" destId="{4CC0A2BB-36FF-4FF7-9145-929B22110632}" srcOrd="0" destOrd="0" presId="urn:microsoft.com/office/officeart/2005/8/layout/target3"/>
    <dgm:cxn modelId="{2224633D-2C98-4831-8137-C373B78008F5}" type="presParOf" srcId="{A4042331-37F8-4A73-AF7F-95BC7FAD698C}" destId="{5C18CCEB-D1EA-412A-A053-2A454F91E8C8}" srcOrd="1" destOrd="0" presId="urn:microsoft.com/office/officeart/2005/8/layout/target3"/>
    <dgm:cxn modelId="{616DDB4F-41B7-4EDF-A1D3-EFC2159F880D}" type="presParOf" srcId="{A4042331-37F8-4A73-AF7F-95BC7FAD698C}" destId="{7E1F4E48-1D1F-4E2B-A460-D93FF6DD9D20}" srcOrd="2" destOrd="0" presId="urn:microsoft.com/office/officeart/2005/8/layout/target3"/>
    <dgm:cxn modelId="{4A4BD0C5-D7C3-4943-A5A2-B774C9099561}" type="presParOf" srcId="{A4042331-37F8-4A73-AF7F-95BC7FAD698C}" destId="{7681535D-6070-4CE8-9883-87ED6F339E65}" srcOrd="3" destOrd="0" presId="urn:microsoft.com/office/officeart/2005/8/layout/target3"/>
    <dgm:cxn modelId="{6D317673-76DA-49C5-90B1-43ECA27CD6C2}" type="presParOf" srcId="{A4042331-37F8-4A73-AF7F-95BC7FAD698C}" destId="{583BFA49-EC82-4838-A56F-2C0C2C83D469}" srcOrd="4" destOrd="0" presId="urn:microsoft.com/office/officeart/2005/8/layout/target3"/>
    <dgm:cxn modelId="{4689598C-A86B-4E09-A76A-6BF08C25FA14}" type="presParOf" srcId="{A4042331-37F8-4A73-AF7F-95BC7FAD698C}" destId="{6A962A2B-EA59-4EC7-8AD8-C0DCF8B5DB87}" srcOrd="5" destOrd="0" presId="urn:microsoft.com/office/officeart/2005/8/layout/target3"/>
    <dgm:cxn modelId="{5DA0B335-756B-4E65-9F9E-E8A32F1EFC8D}" type="presParOf" srcId="{A4042331-37F8-4A73-AF7F-95BC7FAD698C}" destId="{EF55F984-099B-4F72-ADCF-5D79F80671E7}" srcOrd="6" destOrd="0" presId="urn:microsoft.com/office/officeart/2005/8/layout/target3"/>
    <dgm:cxn modelId="{A36B3F76-98DC-470D-BF6D-2548E77CFB3B}" type="presParOf" srcId="{A4042331-37F8-4A73-AF7F-95BC7FAD698C}" destId="{2C3D8D1A-90A8-4F88-892C-F9677F9DA9DA}" srcOrd="7" destOrd="0" presId="urn:microsoft.com/office/officeart/2005/8/layout/target3"/>
    <dgm:cxn modelId="{CCE47E9D-8628-46F6-82F5-171347974BE2}" type="presParOf" srcId="{A4042331-37F8-4A73-AF7F-95BC7FAD698C}" destId="{4A4464F7-D782-4687-9865-E05A6A0BFCA2}" srcOrd="8" destOrd="0" presId="urn:microsoft.com/office/officeart/2005/8/layout/target3"/>
    <dgm:cxn modelId="{CA098B21-7A9F-4C36-B77A-FF2D4A73B626}" type="presParOf" srcId="{A4042331-37F8-4A73-AF7F-95BC7FAD698C}" destId="{B676AAB6-4FFD-45B9-89F4-69794A4A5B79}" srcOrd="9" destOrd="0" presId="urn:microsoft.com/office/officeart/2005/8/layout/target3"/>
    <dgm:cxn modelId="{7F3E755D-F81F-4975-BEA4-7809494D8028}" type="presParOf" srcId="{A4042331-37F8-4A73-AF7F-95BC7FAD698C}" destId="{E91C1F5A-258C-4DE9-98AF-F686AC54EE2A}" srcOrd="10" destOrd="0" presId="urn:microsoft.com/office/officeart/2005/8/layout/target3"/>
    <dgm:cxn modelId="{63C70A86-B575-4416-8A41-96B39413FB64}" type="presParOf" srcId="{A4042331-37F8-4A73-AF7F-95BC7FAD698C}" destId="{4AF080F1-1044-4CB9-8318-ED887697CF1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599677-811B-4926-A773-B270C3E8F00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FBD6277-2099-4F56-BDDD-61BE0AE58B15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sz="3200" b="0" dirty="0" smtClean="0">
              <a:solidFill>
                <a:schemeClr val="tx1"/>
              </a:solidFill>
              <a:cs typeface="B Yagut" pitchFamily="2" charset="-78"/>
            </a:rPr>
            <a:t>دوره دندان شیری(6ماهگی تا 6 سالگی)</a:t>
          </a:r>
          <a:endParaRPr lang="fa-IR" sz="3200" b="0" dirty="0">
            <a:solidFill>
              <a:schemeClr val="tx1"/>
            </a:solidFill>
            <a:cs typeface="B Yagut" pitchFamily="2" charset="-78"/>
          </a:endParaRPr>
        </a:p>
      </dgm:t>
    </dgm:pt>
    <dgm:pt modelId="{DCB3C9D9-B36A-480A-BE94-3AEB71DABB11}" type="parTrans" cxnId="{2663AC65-8A82-40AC-BC24-5FB3409ED8A8}">
      <dgm:prSet/>
      <dgm:spPr/>
      <dgm:t>
        <a:bodyPr/>
        <a:lstStyle/>
        <a:p>
          <a:pPr rtl="1"/>
          <a:endParaRPr lang="fa-IR"/>
        </a:p>
      </dgm:t>
    </dgm:pt>
    <dgm:pt modelId="{EDE93ED3-C5F0-487B-957A-374AAEF0CEFB}" type="sibTrans" cxnId="{2663AC65-8A82-40AC-BC24-5FB3409ED8A8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endParaRPr lang="fa-IR"/>
        </a:p>
      </dgm:t>
    </dgm:pt>
    <dgm:pt modelId="{16041F59-7EE4-46DC-91B3-3A2BA78262CF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sz="3200" b="0" dirty="0" smtClean="0">
              <a:solidFill>
                <a:schemeClr val="tx1"/>
              </a:solidFill>
              <a:cs typeface="B Yagut" pitchFamily="2" charset="-78"/>
            </a:rPr>
            <a:t>دوره دندانی مخلوط(5.5تا 12 سالگی</a:t>
          </a:r>
          <a:r>
            <a:rPr lang="fa-IR" sz="3400" b="0" dirty="0" smtClean="0">
              <a:solidFill>
                <a:schemeClr val="tx1"/>
              </a:solidFill>
              <a:cs typeface="B Yagut" pitchFamily="2" charset="-78"/>
            </a:rPr>
            <a:t>)</a:t>
          </a:r>
          <a:endParaRPr lang="fa-IR" sz="3400" b="0" dirty="0">
            <a:solidFill>
              <a:schemeClr val="tx1"/>
            </a:solidFill>
            <a:cs typeface="B Yagut" pitchFamily="2" charset="-78"/>
          </a:endParaRPr>
        </a:p>
      </dgm:t>
    </dgm:pt>
    <dgm:pt modelId="{10EF71C9-7BDC-4872-BCCC-310BB33EAFC8}" type="parTrans" cxnId="{75447817-4A41-4829-B62B-4BC0FD94A2DC}">
      <dgm:prSet/>
      <dgm:spPr/>
      <dgm:t>
        <a:bodyPr/>
        <a:lstStyle/>
        <a:p>
          <a:pPr rtl="1"/>
          <a:endParaRPr lang="fa-IR"/>
        </a:p>
      </dgm:t>
    </dgm:pt>
    <dgm:pt modelId="{794D623F-691A-4D44-BC19-ABF467BFDCBD}" type="sibTrans" cxnId="{75447817-4A41-4829-B62B-4BC0FD94A2DC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endParaRPr lang="fa-IR"/>
        </a:p>
      </dgm:t>
    </dgm:pt>
    <dgm:pt modelId="{D200B303-4AD4-4C7E-BFF8-BB4E55E29E5F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sz="3200" b="0" dirty="0" smtClean="0">
              <a:solidFill>
                <a:schemeClr val="tx1"/>
              </a:solidFill>
              <a:cs typeface="B Yagut" pitchFamily="2" charset="-78"/>
            </a:rPr>
            <a:t>دوره دندان دائمی(12 سالگی به بعد)</a:t>
          </a:r>
          <a:endParaRPr lang="fa-IR" sz="3200" b="0" dirty="0">
            <a:solidFill>
              <a:schemeClr val="tx1"/>
            </a:solidFill>
            <a:cs typeface="B Yagut" pitchFamily="2" charset="-78"/>
          </a:endParaRPr>
        </a:p>
      </dgm:t>
    </dgm:pt>
    <dgm:pt modelId="{DDE6A6D7-59C3-49B1-897D-2B655A1A06BC}" type="parTrans" cxnId="{86AEA211-2964-463C-A2B7-033D75CF70B0}">
      <dgm:prSet/>
      <dgm:spPr/>
      <dgm:t>
        <a:bodyPr/>
        <a:lstStyle/>
        <a:p>
          <a:pPr rtl="1"/>
          <a:endParaRPr lang="fa-IR"/>
        </a:p>
      </dgm:t>
    </dgm:pt>
    <dgm:pt modelId="{84E8DB52-125C-4D7D-B615-74F9ACAD0E1D}" type="sibTrans" cxnId="{86AEA211-2964-463C-A2B7-033D75CF70B0}">
      <dgm:prSet/>
      <dgm:spPr/>
      <dgm:t>
        <a:bodyPr/>
        <a:lstStyle/>
        <a:p>
          <a:pPr rtl="1"/>
          <a:endParaRPr lang="fa-IR"/>
        </a:p>
      </dgm:t>
    </dgm:pt>
    <dgm:pt modelId="{57CEF1EE-47ED-4B41-806A-1FE0CD41D29B}" type="pres">
      <dgm:prSet presAssocID="{7C599677-811B-4926-A773-B270C3E8F00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84A3D9C1-6E6F-4478-B1FE-DD68365471BC}" type="pres">
      <dgm:prSet presAssocID="{7C599677-811B-4926-A773-B270C3E8F00A}" presName="dummyMaxCanvas" presStyleCnt="0">
        <dgm:presLayoutVars/>
      </dgm:prSet>
      <dgm:spPr/>
    </dgm:pt>
    <dgm:pt modelId="{479AD7CC-2A29-4BC9-9525-BD9D0F4A534D}" type="pres">
      <dgm:prSet presAssocID="{7C599677-811B-4926-A773-B270C3E8F00A}" presName="ThreeNodes_1" presStyleLbl="node1" presStyleIdx="0" presStyleCnt="3" custLinFactNeighborX="20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BDB5884-EA61-4DC4-8FB7-E63EEF7C2C07}" type="pres">
      <dgm:prSet presAssocID="{7C599677-811B-4926-A773-B270C3E8F00A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41954EA-AF55-4DA0-8C7D-45CF2CBCD5D6}" type="pres">
      <dgm:prSet presAssocID="{7C599677-811B-4926-A773-B270C3E8F00A}" presName="ThreeNodes_3" presStyleLbl="node1" presStyleIdx="2" presStyleCnt="3" custLinFactNeighborX="790" custLinFactNeighborY="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115413-5B56-4ABF-A0F7-33258290683F}" type="pres">
      <dgm:prSet presAssocID="{7C599677-811B-4926-A773-B270C3E8F00A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97DF353-F8D6-4CCF-87E6-189E6A159C12}" type="pres">
      <dgm:prSet presAssocID="{7C599677-811B-4926-A773-B270C3E8F00A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4182C89-3D53-4B77-8B09-AA7B32374987}" type="pres">
      <dgm:prSet presAssocID="{7C599677-811B-4926-A773-B270C3E8F00A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6B9F58A-4F28-473A-8520-1E35E8A1CCDE}" type="pres">
      <dgm:prSet presAssocID="{7C599677-811B-4926-A773-B270C3E8F00A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093D5C8-03C7-4799-9E64-0166DB0034AC}" type="pres">
      <dgm:prSet presAssocID="{7C599677-811B-4926-A773-B270C3E8F00A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6AEA211-2964-463C-A2B7-033D75CF70B0}" srcId="{7C599677-811B-4926-A773-B270C3E8F00A}" destId="{D200B303-4AD4-4C7E-BFF8-BB4E55E29E5F}" srcOrd="2" destOrd="0" parTransId="{DDE6A6D7-59C3-49B1-897D-2B655A1A06BC}" sibTransId="{84E8DB52-125C-4D7D-B615-74F9ACAD0E1D}"/>
    <dgm:cxn modelId="{81E14266-70E9-47E3-9E6C-864611E380D7}" type="presOf" srcId="{D200B303-4AD4-4C7E-BFF8-BB4E55E29E5F}" destId="{D093D5C8-03C7-4799-9E64-0166DB0034AC}" srcOrd="1" destOrd="0" presId="urn:microsoft.com/office/officeart/2005/8/layout/vProcess5"/>
    <dgm:cxn modelId="{2663AC65-8A82-40AC-BC24-5FB3409ED8A8}" srcId="{7C599677-811B-4926-A773-B270C3E8F00A}" destId="{EFBD6277-2099-4F56-BDDD-61BE0AE58B15}" srcOrd="0" destOrd="0" parTransId="{DCB3C9D9-B36A-480A-BE94-3AEB71DABB11}" sibTransId="{EDE93ED3-C5F0-487B-957A-374AAEF0CEFB}"/>
    <dgm:cxn modelId="{75447817-4A41-4829-B62B-4BC0FD94A2DC}" srcId="{7C599677-811B-4926-A773-B270C3E8F00A}" destId="{16041F59-7EE4-46DC-91B3-3A2BA78262CF}" srcOrd="1" destOrd="0" parTransId="{10EF71C9-7BDC-4872-BCCC-310BB33EAFC8}" sibTransId="{794D623F-691A-4D44-BC19-ABF467BFDCBD}"/>
    <dgm:cxn modelId="{9B3CCB38-D944-4A3C-B5DC-34B7445606FB}" type="presOf" srcId="{D200B303-4AD4-4C7E-BFF8-BB4E55E29E5F}" destId="{341954EA-AF55-4DA0-8C7D-45CF2CBCD5D6}" srcOrd="0" destOrd="0" presId="urn:microsoft.com/office/officeart/2005/8/layout/vProcess5"/>
    <dgm:cxn modelId="{A85836B5-0254-449A-86C4-E4101F87501E}" type="presOf" srcId="{EFBD6277-2099-4F56-BDDD-61BE0AE58B15}" destId="{44182C89-3D53-4B77-8B09-AA7B32374987}" srcOrd="1" destOrd="0" presId="urn:microsoft.com/office/officeart/2005/8/layout/vProcess5"/>
    <dgm:cxn modelId="{B6B6640A-082E-45C9-ADE4-EDC51B0B4D37}" type="presOf" srcId="{EFBD6277-2099-4F56-BDDD-61BE0AE58B15}" destId="{479AD7CC-2A29-4BC9-9525-BD9D0F4A534D}" srcOrd="0" destOrd="0" presId="urn:microsoft.com/office/officeart/2005/8/layout/vProcess5"/>
    <dgm:cxn modelId="{F13D5EB7-1E35-45D3-B254-562C8033BAF2}" type="presOf" srcId="{7C599677-811B-4926-A773-B270C3E8F00A}" destId="{57CEF1EE-47ED-4B41-806A-1FE0CD41D29B}" srcOrd="0" destOrd="0" presId="urn:microsoft.com/office/officeart/2005/8/layout/vProcess5"/>
    <dgm:cxn modelId="{1CDCE202-EE78-487A-A2E1-0E105367630A}" type="presOf" srcId="{EDE93ED3-C5F0-487B-957A-374AAEF0CEFB}" destId="{3C115413-5B56-4ABF-A0F7-33258290683F}" srcOrd="0" destOrd="0" presId="urn:microsoft.com/office/officeart/2005/8/layout/vProcess5"/>
    <dgm:cxn modelId="{9E680FB5-26FA-4FE2-A61B-E2986AE61363}" type="presOf" srcId="{16041F59-7EE4-46DC-91B3-3A2BA78262CF}" destId="{C6B9F58A-4F28-473A-8520-1E35E8A1CCDE}" srcOrd="1" destOrd="0" presId="urn:microsoft.com/office/officeart/2005/8/layout/vProcess5"/>
    <dgm:cxn modelId="{97CD1EB6-1B26-4E3B-BBE1-399692299C64}" type="presOf" srcId="{16041F59-7EE4-46DC-91B3-3A2BA78262CF}" destId="{0BDB5884-EA61-4DC4-8FB7-E63EEF7C2C07}" srcOrd="0" destOrd="0" presId="urn:microsoft.com/office/officeart/2005/8/layout/vProcess5"/>
    <dgm:cxn modelId="{780279F3-4187-4547-9ADC-F3ECC1EB869A}" type="presOf" srcId="{794D623F-691A-4D44-BC19-ABF467BFDCBD}" destId="{C97DF353-F8D6-4CCF-87E6-189E6A159C12}" srcOrd="0" destOrd="0" presId="urn:microsoft.com/office/officeart/2005/8/layout/vProcess5"/>
    <dgm:cxn modelId="{91AC1EA2-3DB1-4701-979B-F1109B37E1E4}" type="presParOf" srcId="{57CEF1EE-47ED-4B41-806A-1FE0CD41D29B}" destId="{84A3D9C1-6E6F-4478-B1FE-DD68365471BC}" srcOrd="0" destOrd="0" presId="urn:microsoft.com/office/officeart/2005/8/layout/vProcess5"/>
    <dgm:cxn modelId="{26917771-5D3B-4985-BD45-C4F3FC393430}" type="presParOf" srcId="{57CEF1EE-47ED-4B41-806A-1FE0CD41D29B}" destId="{479AD7CC-2A29-4BC9-9525-BD9D0F4A534D}" srcOrd="1" destOrd="0" presId="urn:microsoft.com/office/officeart/2005/8/layout/vProcess5"/>
    <dgm:cxn modelId="{3C6B7F62-74A6-4E22-B7FA-ECBB211B4095}" type="presParOf" srcId="{57CEF1EE-47ED-4B41-806A-1FE0CD41D29B}" destId="{0BDB5884-EA61-4DC4-8FB7-E63EEF7C2C07}" srcOrd="2" destOrd="0" presId="urn:microsoft.com/office/officeart/2005/8/layout/vProcess5"/>
    <dgm:cxn modelId="{780B1D1B-EC42-48FB-AF0C-5C20800B1CC8}" type="presParOf" srcId="{57CEF1EE-47ED-4B41-806A-1FE0CD41D29B}" destId="{341954EA-AF55-4DA0-8C7D-45CF2CBCD5D6}" srcOrd="3" destOrd="0" presId="urn:microsoft.com/office/officeart/2005/8/layout/vProcess5"/>
    <dgm:cxn modelId="{A210A005-6005-4FB7-8B86-3A4E551312D4}" type="presParOf" srcId="{57CEF1EE-47ED-4B41-806A-1FE0CD41D29B}" destId="{3C115413-5B56-4ABF-A0F7-33258290683F}" srcOrd="4" destOrd="0" presId="urn:microsoft.com/office/officeart/2005/8/layout/vProcess5"/>
    <dgm:cxn modelId="{3D7C46F7-B420-43D0-B7F2-B000F5CB1A45}" type="presParOf" srcId="{57CEF1EE-47ED-4B41-806A-1FE0CD41D29B}" destId="{C97DF353-F8D6-4CCF-87E6-189E6A159C12}" srcOrd="5" destOrd="0" presId="urn:microsoft.com/office/officeart/2005/8/layout/vProcess5"/>
    <dgm:cxn modelId="{AA23B797-2CCE-4F8C-B60A-D8FEC62D761F}" type="presParOf" srcId="{57CEF1EE-47ED-4B41-806A-1FE0CD41D29B}" destId="{44182C89-3D53-4B77-8B09-AA7B32374987}" srcOrd="6" destOrd="0" presId="urn:microsoft.com/office/officeart/2005/8/layout/vProcess5"/>
    <dgm:cxn modelId="{8A5CDE4F-5AFC-43D8-B080-061861BD6EED}" type="presParOf" srcId="{57CEF1EE-47ED-4B41-806A-1FE0CD41D29B}" destId="{C6B9F58A-4F28-473A-8520-1E35E8A1CCDE}" srcOrd="7" destOrd="0" presId="urn:microsoft.com/office/officeart/2005/8/layout/vProcess5"/>
    <dgm:cxn modelId="{C9C0BD45-EF82-43BD-8F0C-680769FD1854}" type="presParOf" srcId="{57CEF1EE-47ED-4B41-806A-1FE0CD41D29B}" destId="{D093D5C8-03C7-4799-9E64-0166DB0034A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16FD3-F7E0-45FC-910E-CC3AFAC06704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7150C83-ED14-41F6-8184-9B52FA91E2CB}">
      <dgm:prSet phldrT="[Text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  <a:cs typeface="B Yagut" pitchFamily="2" charset="-78"/>
            </a:rPr>
            <a:t>چون اولین دندان دائمی است که بدون بیرون افتادن دندان شیری رویش می یابد</a:t>
          </a:r>
          <a:endParaRPr lang="fa-IR" dirty="0"/>
        </a:p>
      </dgm:t>
    </dgm:pt>
    <dgm:pt modelId="{98554BD1-0014-43F8-B98A-DDD07974688F}" type="parTrans" cxnId="{01006752-C68E-406F-8D84-5F4C6AADEC15}">
      <dgm:prSet/>
      <dgm:spPr/>
      <dgm:t>
        <a:bodyPr/>
        <a:lstStyle/>
        <a:p>
          <a:pPr rtl="1"/>
          <a:endParaRPr lang="fa-IR"/>
        </a:p>
      </dgm:t>
    </dgm:pt>
    <dgm:pt modelId="{ED7DF182-DA17-42CE-8FBE-A08373FC3626}" type="sibTrans" cxnId="{01006752-C68E-406F-8D84-5F4C6AADEC15}">
      <dgm:prSet/>
      <dgm:spPr/>
      <dgm:t>
        <a:bodyPr/>
        <a:lstStyle/>
        <a:p>
          <a:pPr rtl="1"/>
          <a:endParaRPr lang="fa-IR"/>
        </a:p>
      </dgm:t>
    </dgm:pt>
    <dgm:pt modelId="{4B5104CF-A22C-468B-900A-FFA591C2C182}">
      <dgm:prSet phldrT="[Text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  <a:cs typeface="B Yagut" pitchFamily="2" charset="-78"/>
            </a:rPr>
            <a:t>لذا  اکثر والدین تصور می کنند دندان شیری است و دندان دیگری به جای آن رویش خواهد یافت</a:t>
          </a:r>
          <a:endParaRPr lang="fa-IR" dirty="0"/>
        </a:p>
      </dgm:t>
    </dgm:pt>
    <dgm:pt modelId="{213F4A9D-5654-41F8-B867-31FA7C1D94AB}" type="parTrans" cxnId="{2D243F2D-838D-45B1-8427-D4D8AFF320F9}">
      <dgm:prSet/>
      <dgm:spPr/>
      <dgm:t>
        <a:bodyPr/>
        <a:lstStyle/>
        <a:p>
          <a:pPr rtl="1"/>
          <a:endParaRPr lang="fa-IR"/>
        </a:p>
      </dgm:t>
    </dgm:pt>
    <dgm:pt modelId="{48E43598-1295-41F6-ADF7-17B0D76A5837}" type="sibTrans" cxnId="{2D243F2D-838D-45B1-8427-D4D8AFF320F9}">
      <dgm:prSet/>
      <dgm:spPr/>
      <dgm:t>
        <a:bodyPr/>
        <a:lstStyle/>
        <a:p>
          <a:pPr rtl="1"/>
          <a:endParaRPr lang="fa-IR"/>
        </a:p>
      </dgm:t>
    </dgm:pt>
    <dgm:pt modelId="{C66EA602-30A8-46CE-AFD3-E0C95F31D6C7}">
      <dgm:prSet phldrT="[Text]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  <a:cs typeface="B Yagut" pitchFamily="2" charset="-78"/>
            </a:rPr>
            <a:t>پوسیدگی دندان 6</a:t>
          </a:r>
          <a:endParaRPr lang="fa-IR" dirty="0"/>
        </a:p>
      </dgm:t>
    </dgm:pt>
    <dgm:pt modelId="{81173579-2060-4369-AC07-E56C6452E19D}" type="sibTrans" cxnId="{49010799-7845-490D-B2AA-B21351097BF7}">
      <dgm:prSet/>
      <dgm:spPr/>
      <dgm:t>
        <a:bodyPr/>
        <a:lstStyle/>
        <a:p>
          <a:pPr rtl="1"/>
          <a:endParaRPr lang="fa-IR"/>
        </a:p>
      </dgm:t>
    </dgm:pt>
    <dgm:pt modelId="{4187B8C7-0CDB-4A51-8E46-7BACD23C6BAA}" type="parTrans" cxnId="{49010799-7845-490D-B2AA-B21351097BF7}">
      <dgm:prSet/>
      <dgm:spPr/>
      <dgm:t>
        <a:bodyPr/>
        <a:lstStyle/>
        <a:p>
          <a:pPr rtl="1"/>
          <a:endParaRPr lang="fa-IR"/>
        </a:p>
      </dgm:t>
    </dgm:pt>
    <dgm:pt modelId="{89F299A1-EDD7-4C13-9769-486CCB92BD5F}">
      <dgm:prSet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  <a:cs typeface="B Yagut" pitchFamily="2" charset="-78"/>
            </a:rPr>
            <a:t>بنابراین تلاشی برای تمیز نگه داشتن آن نمی کنند</a:t>
          </a:r>
          <a:endParaRPr lang="fa-IR" dirty="0"/>
        </a:p>
      </dgm:t>
    </dgm:pt>
    <dgm:pt modelId="{1D26A81E-7FFE-4547-85B5-D7BE318919CB}" type="parTrans" cxnId="{5ED0FF8B-3004-49D6-92D5-215ED0F6381D}">
      <dgm:prSet/>
      <dgm:spPr/>
      <dgm:t>
        <a:bodyPr/>
        <a:lstStyle/>
        <a:p>
          <a:pPr rtl="1"/>
          <a:endParaRPr lang="fa-IR"/>
        </a:p>
      </dgm:t>
    </dgm:pt>
    <dgm:pt modelId="{FC47746C-090F-4494-A18E-C8445999B35F}" type="sibTrans" cxnId="{5ED0FF8B-3004-49D6-92D5-215ED0F6381D}">
      <dgm:prSet/>
      <dgm:spPr/>
      <dgm:t>
        <a:bodyPr/>
        <a:lstStyle/>
        <a:p>
          <a:pPr rtl="1"/>
          <a:endParaRPr lang="fa-IR"/>
        </a:p>
      </dgm:t>
    </dgm:pt>
    <dgm:pt modelId="{28C87B09-DBC8-4426-B089-D29E51B0F802}" type="pres">
      <dgm:prSet presAssocID="{FA716FD3-F7E0-45FC-910E-CC3AFAC0670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6F95CB-A93F-41D8-A9C9-77556EA4F09A}" type="pres">
      <dgm:prSet presAssocID="{C66EA602-30A8-46CE-AFD3-E0C95F31D6C7}" presName="boxAndChildren" presStyleCnt="0"/>
      <dgm:spPr/>
    </dgm:pt>
    <dgm:pt modelId="{17306AE7-5906-447C-B6D9-58A1F23DD8F3}" type="pres">
      <dgm:prSet presAssocID="{C66EA602-30A8-46CE-AFD3-E0C95F31D6C7}" presName="parentTextBox" presStyleLbl="node1" presStyleIdx="0" presStyleCnt="4"/>
      <dgm:spPr/>
      <dgm:t>
        <a:bodyPr/>
        <a:lstStyle/>
        <a:p>
          <a:pPr rtl="1"/>
          <a:endParaRPr lang="fa-IR"/>
        </a:p>
      </dgm:t>
    </dgm:pt>
    <dgm:pt modelId="{B0C4923A-DD84-478F-AFC0-4433CA247122}" type="pres">
      <dgm:prSet presAssocID="{FC47746C-090F-4494-A18E-C8445999B35F}" presName="sp" presStyleCnt="0"/>
      <dgm:spPr/>
    </dgm:pt>
    <dgm:pt modelId="{9BE5EEC4-8221-4A4A-A815-F162F7B14D33}" type="pres">
      <dgm:prSet presAssocID="{89F299A1-EDD7-4C13-9769-486CCB92BD5F}" presName="arrowAndChildren" presStyleCnt="0"/>
      <dgm:spPr/>
    </dgm:pt>
    <dgm:pt modelId="{980ACAF3-36E2-4FDD-B9EA-C431EDADBF6E}" type="pres">
      <dgm:prSet presAssocID="{89F299A1-EDD7-4C13-9769-486CCB92BD5F}" presName="parentTextArrow" presStyleLbl="node1" presStyleIdx="1" presStyleCnt="4"/>
      <dgm:spPr/>
      <dgm:t>
        <a:bodyPr/>
        <a:lstStyle/>
        <a:p>
          <a:pPr rtl="1"/>
          <a:endParaRPr lang="fa-IR"/>
        </a:p>
      </dgm:t>
    </dgm:pt>
    <dgm:pt modelId="{90DDEC00-F55C-4218-A334-83C2675D6E4E}" type="pres">
      <dgm:prSet presAssocID="{48E43598-1295-41F6-ADF7-17B0D76A5837}" presName="sp" presStyleCnt="0"/>
      <dgm:spPr/>
    </dgm:pt>
    <dgm:pt modelId="{4BE36223-47F9-4D65-AA4C-DE22E5A6E807}" type="pres">
      <dgm:prSet presAssocID="{4B5104CF-A22C-468B-900A-FFA591C2C182}" presName="arrowAndChildren" presStyleCnt="0"/>
      <dgm:spPr/>
    </dgm:pt>
    <dgm:pt modelId="{4963CC54-4D3A-49E1-BE2C-D2D1C195E793}" type="pres">
      <dgm:prSet presAssocID="{4B5104CF-A22C-468B-900A-FFA591C2C182}" presName="parentTextArrow" presStyleLbl="node1" presStyleIdx="2" presStyleCnt="4"/>
      <dgm:spPr/>
      <dgm:t>
        <a:bodyPr/>
        <a:lstStyle/>
        <a:p>
          <a:pPr rtl="1"/>
          <a:endParaRPr lang="fa-IR"/>
        </a:p>
      </dgm:t>
    </dgm:pt>
    <dgm:pt modelId="{360CF9B1-98B4-41B3-A007-413AB1509906}" type="pres">
      <dgm:prSet presAssocID="{ED7DF182-DA17-42CE-8FBE-A08373FC3626}" presName="sp" presStyleCnt="0"/>
      <dgm:spPr/>
    </dgm:pt>
    <dgm:pt modelId="{A5A82ABD-61E7-46C7-92D1-A3C4D8D8E109}" type="pres">
      <dgm:prSet presAssocID="{67150C83-ED14-41F6-8184-9B52FA91E2CB}" presName="arrowAndChildren" presStyleCnt="0"/>
      <dgm:spPr/>
    </dgm:pt>
    <dgm:pt modelId="{C1A70F25-BAE7-42D8-9A12-862466432093}" type="pres">
      <dgm:prSet presAssocID="{67150C83-ED14-41F6-8184-9B52FA91E2CB}" presName="parentTextArrow" presStyleLbl="node1" presStyleIdx="3" presStyleCnt="4"/>
      <dgm:spPr/>
      <dgm:t>
        <a:bodyPr/>
        <a:lstStyle/>
        <a:p>
          <a:pPr rtl="1"/>
          <a:endParaRPr lang="fa-IR"/>
        </a:p>
      </dgm:t>
    </dgm:pt>
  </dgm:ptLst>
  <dgm:cxnLst>
    <dgm:cxn modelId="{2D243F2D-838D-45B1-8427-D4D8AFF320F9}" srcId="{FA716FD3-F7E0-45FC-910E-CC3AFAC06704}" destId="{4B5104CF-A22C-468B-900A-FFA591C2C182}" srcOrd="1" destOrd="0" parTransId="{213F4A9D-5654-41F8-B867-31FA7C1D94AB}" sibTransId="{48E43598-1295-41F6-ADF7-17B0D76A5837}"/>
    <dgm:cxn modelId="{5ED0FF8B-3004-49D6-92D5-215ED0F6381D}" srcId="{FA716FD3-F7E0-45FC-910E-CC3AFAC06704}" destId="{89F299A1-EDD7-4C13-9769-486CCB92BD5F}" srcOrd="2" destOrd="0" parTransId="{1D26A81E-7FFE-4547-85B5-D7BE318919CB}" sibTransId="{FC47746C-090F-4494-A18E-C8445999B35F}"/>
    <dgm:cxn modelId="{3C835B49-C5AE-42F7-9C92-65F0D4EAE1A0}" type="presOf" srcId="{89F299A1-EDD7-4C13-9769-486CCB92BD5F}" destId="{980ACAF3-36E2-4FDD-B9EA-C431EDADBF6E}" srcOrd="0" destOrd="0" presId="urn:microsoft.com/office/officeart/2005/8/layout/process4"/>
    <dgm:cxn modelId="{BAD6840F-3AAB-4E24-A783-4FD834B330A3}" type="presOf" srcId="{4B5104CF-A22C-468B-900A-FFA591C2C182}" destId="{4963CC54-4D3A-49E1-BE2C-D2D1C195E793}" srcOrd="0" destOrd="0" presId="urn:microsoft.com/office/officeart/2005/8/layout/process4"/>
    <dgm:cxn modelId="{F686679F-2451-477A-B552-C8D557AF565E}" type="presOf" srcId="{FA716FD3-F7E0-45FC-910E-CC3AFAC06704}" destId="{28C87B09-DBC8-4426-B089-D29E51B0F802}" srcOrd="0" destOrd="0" presId="urn:microsoft.com/office/officeart/2005/8/layout/process4"/>
    <dgm:cxn modelId="{4CEE02CD-4C9A-4D6A-B98C-ED547C0A5FCB}" type="presOf" srcId="{67150C83-ED14-41F6-8184-9B52FA91E2CB}" destId="{C1A70F25-BAE7-42D8-9A12-862466432093}" srcOrd="0" destOrd="0" presId="urn:microsoft.com/office/officeart/2005/8/layout/process4"/>
    <dgm:cxn modelId="{49010799-7845-490D-B2AA-B21351097BF7}" srcId="{FA716FD3-F7E0-45FC-910E-CC3AFAC06704}" destId="{C66EA602-30A8-46CE-AFD3-E0C95F31D6C7}" srcOrd="3" destOrd="0" parTransId="{4187B8C7-0CDB-4A51-8E46-7BACD23C6BAA}" sibTransId="{81173579-2060-4369-AC07-E56C6452E19D}"/>
    <dgm:cxn modelId="{3EEA72FA-9408-443B-99B4-AA0266F942A3}" type="presOf" srcId="{C66EA602-30A8-46CE-AFD3-E0C95F31D6C7}" destId="{17306AE7-5906-447C-B6D9-58A1F23DD8F3}" srcOrd="0" destOrd="0" presId="urn:microsoft.com/office/officeart/2005/8/layout/process4"/>
    <dgm:cxn modelId="{01006752-C68E-406F-8D84-5F4C6AADEC15}" srcId="{FA716FD3-F7E0-45FC-910E-CC3AFAC06704}" destId="{67150C83-ED14-41F6-8184-9B52FA91E2CB}" srcOrd="0" destOrd="0" parTransId="{98554BD1-0014-43F8-B98A-DDD07974688F}" sibTransId="{ED7DF182-DA17-42CE-8FBE-A08373FC3626}"/>
    <dgm:cxn modelId="{981A473C-0FBD-499A-AD3F-DCA756918FAD}" type="presParOf" srcId="{28C87B09-DBC8-4426-B089-D29E51B0F802}" destId="{0F6F95CB-A93F-41D8-A9C9-77556EA4F09A}" srcOrd="0" destOrd="0" presId="urn:microsoft.com/office/officeart/2005/8/layout/process4"/>
    <dgm:cxn modelId="{CCFBB3CD-5486-4F79-818D-8F1C279F05C9}" type="presParOf" srcId="{0F6F95CB-A93F-41D8-A9C9-77556EA4F09A}" destId="{17306AE7-5906-447C-B6D9-58A1F23DD8F3}" srcOrd="0" destOrd="0" presId="urn:microsoft.com/office/officeart/2005/8/layout/process4"/>
    <dgm:cxn modelId="{C1D425A9-990B-462C-930E-38697854127F}" type="presParOf" srcId="{28C87B09-DBC8-4426-B089-D29E51B0F802}" destId="{B0C4923A-DD84-478F-AFC0-4433CA247122}" srcOrd="1" destOrd="0" presId="urn:microsoft.com/office/officeart/2005/8/layout/process4"/>
    <dgm:cxn modelId="{91251EFF-E799-4728-B55C-43D727E7490E}" type="presParOf" srcId="{28C87B09-DBC8-4426-B089-D29E51B0F802}" destId="{9BE5EEC4-8221-4A4A-A815-F162F7B14D33}" srcOrd="2" destOrd="0" presId="urn:microsoft.com/office/officeart/2005/8/layout/process4"/>
    <dgm:cxn modelId="{6AE4B56C-BD5D-4CDE-96BD-5B916D54AB60}" type="presParOf" srcId="{9BE5EEC4-8221-4A4A-A815-F162F7B14D33}" destId="{980ACAF3-36E2-4FDD-B9EA-C431EDADBF6E}" srcOrd="0" destOrd="0" presId="urn:microsoft.com/office/officeart/2005/8/layout/process4"/>
    <dgm:cxn modelId="{0338E20F-357F-43C2-A2DA-DD92FF598EC6}" type="presParOf" srcId="{28C87B09-DBC8-4426-B089-D29E51B0F802}" destId="{90DDEC00-F55C-4218-A334-83C2675D6E4E}" srcOrd="3" destOrd="0" presId="urn:microsoft.com/office/officeart/2005/8/layout/process4"/>
    <dgm:cxn modelId="{2EDE5985-DD44-4199-81C2-8CDAF03499FA}" type="presParOf" srcId="{28C87B09-DBC8-4426-B089-D29E51B0F802}" destId="{4BE36223-47F9-4D65-AA4C-DE22E5A6E807}" srcOrd="4" destOrd="0" presId="urn:microsoft.com/office/officeart/2005/8/layout/process4"/>
    <dgm:cxn modelId="{4C23C8B6-B4F9-461A-9A33-0FED2E44D47D}" type="presParOf" srcId="{4BE36223-47F9-4D65-AA4C-DE22E5A6E807}" destId="{4963CC54-4D3A-49E1-BE2C-D2D1C195E793}" srcOrd="0" destOrd="0" presId="urn:microsoft.com/office/officeart/2005/8/layout/process4"/>
    <dgm:cxn modelId="{66555035-D335-4E79-9DD0-E0D6CC738A9B}" type="presParOf" srcId="{28C87B09-DBC8-4426-B089-D29E51B0F802}" destId="{360CF9B1-98B4-41B3-A007-413AB1509906}" srcOrd="5" destOrd="0" presId="urn:microsoft.com/office/officeart/2005/8/layout/process4"/>
    <dgm:cxn modelId="{597841AE-B873-4324-9163-7151EC0027BE}" type="presParOf" srcId="{28C87B09-DBC8-4426-B089-D29E51B0F802}" destId="{A5A82ABD-61E7-46C7-92D1-A3C4D8D8E109}" srcOrd="6" destOrd="0" presId="urn:microsoft.com/office/officeart/2005/8/layout/process4"/>
    <dgm:cxn modelId="{2324565C-8AA0-46E7-A84F-582DA3512996}" type="presParOf" srcId="{A5A82ABD-61E7-46C7-92D1-A3C4D8D8E109}" destId="{C1A70F25-BAE7-42D8-9A12-86246643209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E4432E3-F4E4-42C7-BCD0-F17BAD6FF2EE}" type="datetimeFigureOut">
              <a:rPr lang="fa-IR" smtClean="0"/>
              <a:pPr/>
              <a:t>25/09/1441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171A26-7710-4F1A-8460-389A08758838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8510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5544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1991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0969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8435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0980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0457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6032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4064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9415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1778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BD43C-4325-455E-BB30-006B840960CE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8561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CD7A-F1E8-408D-9ADE-44D0DFE551C3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902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3048A-D762-4087-AE74-2E5E39127540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660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59A25-5FEE-4E72-8615-4B735B011890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5097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8BA0A-2CB7-4007-BA35-7349D3ABDE81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2565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3741-EC10-4099-9317-4B65C51224F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643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80B7-7F97-4389-B525-B9415516463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7924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6CDBC-531B-4CFB-ACBF-9767FB6D962F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2510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0CE9-FC87-4353-A19C-E1A5F4AB9881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7714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7AFF-C805-47D3-922F-C8FE2AF71679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90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109C-DB0D-4251-BFD8-9DCA55CC784C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633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7B2AC-294F-4B08-903D-4B90EC5E64A1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76D98-0577-4664-83F4-5DCA2E7C8EA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121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Layout" Target="../slideLayouts/slideLayout7.xml"/><Relationship Id="rId7" Type="http://schemas.openxmlformats.org/officeDocument/2006/relationships/diagramColors" Target="../diagrams/colors4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1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9.jpe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5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4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24195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cs typeface="B Yagut" pitchFamily="2" charset="-78"/>
              </a:rPr>
              <a:t>بهداشت دهان و دندان</a:t>
            </a:r>
            <a:r>
              <a:rPr lang="fa-IR" sz="6600" b="1" dirty="0" smtClean="0">
                <a:cs typeface="B Yagut" pitchFamily="2" charset="-78"/>
              </a:rPr>
              <a:t/>
            </a:r>
            <a:br>
              <a:rPr lang="fa-IR" sz="6600" b="1" dirty="0" smtClean="0">
                <a:cs typeface="B Yagut" pitchFamily="2" charset="-78"/>
              </a:rPr>
            </a:br>
            <a:r>
              <a:rPr lang="fa-IR" sz="6600" b="1" dirty="0" smtClean="0">
                <a:cs typeface="B Yagut" pitchFamily="2" charset="-78"/>
              </a:rPr>
              <a:t/>
            </a:r>
            <a:br>
              <a:rPr lang="fa-IR" sz="6600" b="1" dirty="0" smtClean="0">
                <a:cs typeface="B Yagut" pitchFamily="2" charset="-78"/>
              </a:rPr>
            </a:br>
            <a:r>
              <a:rPr lang="fa-IR" sz="3600" dirty="0" smtClean="0">
                <a:cs typeface="B Yagut" pitchFamily="2" charset="-78"/>
              </a:rPr>
              <a:t>آشنایی با دهان و ساختمان دندان</a:t>
            </a:r>
            <a:endParaRPr lang="fa-IR" sz="4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</a:t>
            </a:fld>
            <a:endParaRPr lang="fa-IR"/>
          </a:p>
        </p:txBody>
      </p:sp>
      <p:pic>
        <p:nvPicPr>
          <p:cNvPr id="4" name="۱۰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49000" y="586803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91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4"/>
        <p14:stopEvt time="8719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fa-IR" dirty="0" smtClean="0">
                <a:ln w="0"/>
                <a:solidFill>
                  <a:srgbClr val="7030A0"/>
                </a:solidFill>
                <a:cs typeface="B Yagut" panose="00000400000000000000" pitchFamily="2" charset="-78"/>
              </a:rPr>
              <a:t> </a:t>
            </a:r>
            <a:r>
              <a:rPr lang="fa-IR" sz="4000" dirty="0" smtClean="0">
                <a:ln w="0"/>
                <a:solidFill>
                  <a:schemeClr val="tx1"/>
                </a:solidFill>
                <a:cs typeface="B Yagut" panose="00000400000000000000" pitchFamily="2" charset="-78"/>
              </a:rPr>
              <a:t>لایه های تاج دندان</a:t>
            </a:r>
            <a:endParaRPr lang="fa-IR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09513"/>
              </p:ext>
            </p:extLst>
          </p:nvPr>
        </p:nvGraphicFramePr>
        <p:xfrm>
          <a:off x="804252" y="2322648"/>
          <a:ext cx="9909748" cy="4063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/>
          <p:cNvSpPr txBox="1"/>
          <p:nvPr/>
        </p:nvSpPr>
        <p:spPr>
          <a:xfrm rot="18759891">
            <a:off x="1043614" y="3200306"/>
            <a:ext cx="152899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500" b="1" dirty="0" smtClean="0">
                <a:ln w="0"/>
                <a:cs typeface="B Yagut" panose="00000400000000000000" pitchFamily="2" charset="-78"/>
              </a:rPr>
              <a:t>مینای</a:t>
            </a:r>
            <a:r>
              <a:rPr lang="fa-IR" sz="25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Yagut" panose="00000400000000000000" pitchFamily="2" charset="-78"/>
              </a:rPr>
              <a:t> دندان</a:t>
            </a:r>
            <a:endParaRPr lang="fa-IR" sz="25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Yagut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 rot="18789419">
            <a:off x="1554812" y="4196823"/>
            <a:ext cx="13099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500" b="1" dirty="0" smtClean="0">
                <a:ln w="0"/>
                <a:cs typeface="B Yagut" panose="00000400000000000000" pitchFamily="2" charset="-78"/>
              </a:rPr>
              <a:t>عاج دندان</a:t>
            </a:r>
            <a:endParaRPr lang="fa-IR" sz="2500" b="1" dirty="0">
              <a:ln w="0"/>
              <a:cs typeface="B Yagut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 rot="18770963">
            <a:off x="2154832" y="4975976"/>
            <a:ext cx="69356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500" b="1" dirty="0" smtClean="0">
                <a:cs typeface="B Yagut" pitchFamily="2" charset="-78"/>
              </a:rPr>
              <a:t>مغز</a:t>
            </a:r>
            <a:endParaRPr lang="fa-IR" sz="2500" b="1" dirty="0">
              <a:cs typeface="B Yagut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10</a:t>
            </a:fld>
            <a:endParaRPr lang="fa-IR"/>
          </a:p>
        </p:txBody>
      </p:sp>
      <p:pic>
        <p:nvPicPr>
          <p:cNvPr id="3" name="۱۱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049000" y="59293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34"/>
    </mc:Choice>
    <mc:Fallback xmlns="">
      <p:transition spd="slow" advTm="53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51635" objId="3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9680" y="365125"/>
            <a:ext cx="10515600" cy="132556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solidFill>
                  <a:schemeClr val="tx1"/>
                </a:solidFill>
                <a:cs typeface="B Yagut" pitchFamily="2" charset="-78"/>
              </a:rPr>
              <a:t>لایه های ریشه دندان</a:t>
            </a:r>
            <a:endParaRPr lang="fa-IR" sz="4000" dirty="0">
              <a:solidFill>
                <a:schemeClr val="tx1"/>
              </a:solidFill>
              <a:cs typeface="B Yagut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956591"/>
              </p:ext>
            </p:extLst>
          </p:nvPr>
        </p:nvGraphicFramePr>
        <p:xfrm>
          <a:off x="838200" y="2143593"/>
          <a:ext cx="10104620" cy="4033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88170" y="2380017"/>
            <a:ext cx="786534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500" b="1" dirty="0" smtClean="0">
                <a:cs typeface="B Yagut" panose="00000400000000000000" pitchFamily="2" charset="-78"/>
              </a:rPr>
              <a:t>لایه سطح خارجی ریشه دندان و جایگزین مینا در ریشه دندان</a:t>
            </a:r>
            <a:endParaRPr lang="fa-IR" sz="2500" b="1" dirty="0">
              <a:cs typeface="B Yagut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 rot="19619159">
            <a:off x="936204" y="3338917"/>
            <a:ext cx="11226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500" b="1" dirty="0" smtClean="0">
                <a:cs typeface="B Yagut" panose="00000400000000000000" pitchFamily="2" charset="-78"/>
              </a:rPr>
              <a:t>سمان</a:t>
            </a:r>
            <a:endParaRPr lang="fa-IR" sz="2500" b="1" dirty="0">
              <a:cs typeface="B Yagut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 rot="19055526">
            <a:off x="1611442" y="4193805"/>
            <a:ext cx="8185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500" b="1" dirty="0" smtClean="0">
                <a:cs typeface="B Yagut" panose="00000400000000000000" pitchFamily="2" charset="-78"/>
              </a:rPr>
              <a:t>عاج </a:t>
            </a:r>
            <a:endParaRPr lang="fa-IR" sz="2500" b="1" dirty="0"/>
          </a:p>
        </p:txBody>
      </p:sp>
      <p:sp>
        <p:nvSpPr>
          <p:cNvPr id="10" name="TextBox 9"/>
          <p:cNvSpPr txBox="1"/>
          <p:nvPr/>
        </p:nvSpPr>
        <p:spPr>
          <a:xfrm rot="17938108">
            <a:off x="1810081" y="5223881"/>
            <a:ext cx="134736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500" b="1" dirty="0" smtClean="0">
                <a:cs typeface="B Yagut" pitchFamily="2" charset="-78"/>
              </a:rPr>
              <a:t>مغز </a:t>
            </a:r>
            <a:endParaRPr lang="fa-IR" sz="2500" b="1" dirty="0">
              <a:cs typeface="B Yagut" pitchFamily="2" charset="-78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11</a:t>
            </a:fld>
            <a:endParaRPr lang="fa-IR"/>
          </a:p>
        </p:txBody>
      </p:sp>
      <p:pic>
        <p:nvPicPr>
          <p:cNvPr id="3" name="۱۱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1323320" y="5775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5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21"/>
    </mc:Choice>
    <mc:Fallback xmlns="">
      <p:transition spd="slow" advTm="28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26827" objId="3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/>
            </a:r>
            <a:br>
              <a:rPr lang="fa-IR" sz="4000" dirty="0" smtClean="0">
                <a:cs typeface="B Yagut" panose="00000400000000000000" pitchFamily="2" charset="-78"/>
              </a:rPr>
            </a:br>
            <a:r>
              <a:rPr lang="fa-IR" sz="4000" dirty="0" smtClean="0">
                <a:cs typeface="B Yagut" panose="00000400000000000000" pitchFamily="2" charset="-78"/>
              </a:rPr>
              <a:t>بافت های نگهدارنده دندان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671209" y="1825625"/>
            <a:ext cx="10682591" cy="4351338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قسمت های مختلف بافت های نگهدارنده شامل</a:t>
            </a:r>
            <a:r>
              <a:rPr lang="fa-IR" b="1" dirty="0" smtClean="0">
                <a:cs typeface="B Yagut"/>
              </a:rPr>
              <a:t>: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>
                <a:cs typeface="B Yagut"/>
              </a:rPr>
              <a:t>استخوان فک:هر کدام از فک ها سوراخهایی دارند که دندان ها در داخل آنها واقع است.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>
                <a:cs typeface="B Yagut"/>
              </a:rPr>
              <a:t>الياف نگه دارنده : که باعث چسبيدن محکم دندان از قسمت ريشه به استخوان فک می شود.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>
                <a:cs typeface="B Yagut"/>
              </a:rPr>
              <a:t>لثه:استخوان فک توسط لثه پوشیده شده است.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لثه و استخوان فک از اطراف دندان را حمایت می‌کنند به مجموع لثه،استخوان و الیافی که دندان را در استخوان نگه داشته اند بافت نگه دارنده دندان گفته می شود.</a:t>
            </a:r>
            <a:endParaRPr lang="fa-IR" dirty="0">
              <a:cs typeface="B Yagu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12</a:t>
            </a:fld>
            <a:endParaRPr lang="fa-IR"/>
          </a:p>
        </p:txBody>
      </p:sp>
      <p:pic>
        <p:nvPicPr>
          <p:cNvPr id="2" name="۱۱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049000" y="59618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59"/>
    </mc:Choice>
    <mc:Fallback xmlns="">
      <p:transition spd="slow" advTm="43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41808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13</a:t>
            </a:fld>
            <a:endParaRPr lang="fa-IR"/>
          </a:p>
        </p:txBody>
      </p:sp>
      <p:sp>
        <p:nvSpPr>
          <p:cNvPr id="17" name="Title 16"/>
          <p:cNvSpPr>
            <a:spLocks noGrp="1"/>
          </p:cNvSpPr>
          <p:nvPr>
            <p:ph type="title" idx="4294967295"/>
          </p:nvPr>
        </p:nvSpPr>
        <p:spPr>
          <a:xfrm>
            <a:off x="1130030" y="394335"/>
            <a:ext cx="9982200" cy="1006475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itchFamily="2" charset="-78"/>
              </a:rPr>
              <a:t>دوره های دندانی</a:t>
            </a:r>
            <a:endParaRPr lang="fa-IR" sz="4000" dirty="0">
              <a:cs typeface="B Yagut" pitchFamily="2" charset="-78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223965533"/>
              </p:ext>
            </p:extLst>
          </p:nvPr>
        </p:nvGraphicFramePr>
        <p:xfrm>
          <a:off x="1783080" y="1584960"/>
          <a:ext cx="8823960" cy="4587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۱۱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112230" y="5562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03"/>
    </mc:Choice>
    <mc:Fallback xmlns="">
      <p:transition spd="slow" advTm="51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49748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itchFamily="2" charset="-78"/>
              </a:rPr>
              <a:t>دندان های شیری   </a:t>
            </a:r>
            <a:endParaRPr lang="fa-IR" sz="4000" dirty="0">
              <a:cs typeface="B Yagut" pitchFamily="2" charset="-78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98629495"/>
              </p:ext>
            </p:extLst>
          </p:nvPr>
        </p:nvGraphicFramePr>
        <p:xfrm>
          <a:off x="440871" y="1417318"/>
          <a:ext cx="5487489" cy="5230305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6134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61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78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94000"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دندان شیری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فک بالا 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فک پائین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9425"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پیش میانی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8-12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6-10ماهگی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4000"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پیش طرفی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9-13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10-16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4000"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نیش 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16-22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17-23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4000"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آسیای اول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13-19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14-18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94000">
                <a:tc>
                  <a:txBody>
                    <a:bodyPr/>
                    <a:lstStyle/>
                    <a:p>
                      <a:pPr rtl="1"/>
                      <a:r>
                        <a:rPr lang="fa-IR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آسیای دوم</a:t>
                      </a:r>
                      <a:endParaRPr lang="fa-IR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25-33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23-31 ماهگی</a:t>
                      </a:r>
                      <a:endParaRPr lang="fa-IR" sz="28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115997" marR="115997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" name="Text Placeholder 7"/>
          <p:cNvSpPr>
            <a:spLocks noGrp="1"/>
          </p:cNvSpPr>
          <p:nvPr>
            <p:ph sz="half" idx="2"/>
          </p:nvPr>
        </p:nvSpPr>
        <p:spPr>
          <a:xfrm>
            <a:off x="6172200" y="1417320"/>
            <a:ext cx="5181600" cy="475964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900" b="1" dirty="0" smtClean="0">
                <a:cs typeface="B Yagut" pitchFamily="2" charset="-78"/>
              </a:rPr>
              <a:t>زمان رویش اولین دندان شیری:حدود 6ماهگی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900" b="1" dirty="0" smtClean="0">
                <a:cs typeface="B Yagut" pitchFamily="2" charset="-78"/>
              </a:rPr>
              <a:t>زمان تکمیل :2 تا 2.5 سالگی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900" b="1" dirty="0" smtClean="0">
                <a:cs typeface="B Yagut" pitchFamily="2" charset="-78"/>
              </a:rPr>
              <a:t>تعداد کل دندانهای شیری: 20عدد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900" b="1" dirty="0" smtClean="0">
                <a:cs typeface="B Yagut" pitchFamily="2" charset="-78"/>
              </a:rPr>
              <a:t>تاخیر در رویش:اگر بیش از 6 ماه از ماکزیمم زمان نهایی مشخص شده برای رویش یک دندان بگذرد</a:t>
            </a:r>
            <a:r>
              <a:rPr lang="fa-IR" sz="3100" dirty="0" smtClean="0">
                <a:cs typeface="B Yagut" pitchFamily="2" charset="-78"/>
              </a:rPr>
              <a:t>.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14</a:t>
            </a:fld>
            <a:endParaRPr lang="fa-IR"/>
          </a:p>
        </p:txBody>
      </p:sp>
      <p:pic>
        <p:nvPicPr>
          <p:cNvPr id="2" name="۱۱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988040" y="58721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767"/>
    </mc:Choice>
    <mc:Fallback xmlns="">
      <p:transition spd="slow" advTm="66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65545" objId="2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solidFill>
                  <a:schemeClr val="tx1"/>
                </a:solidFill>
                <a:cs typeface="B Yagut" pitchFamily="2" charset="-78"/>
              </a:rPr>
              <a:t>دندان های دائمی</a:t>
            </a:r>
            <a:endParaRPr lang="fa-IR" sz="40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6644006"/>
              </p:ext>
            </p:extLst>
          </p:nvPr>
        </p:nvGraphicFramePr>
        <p:xfrm>
          <a:off x="259078" y="1650635"/>
          <a:ext cx="5684522" cy="517697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8896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5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96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8292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دندان دائمی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فک بالا 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فک پائین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9513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پیش میانی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7-8 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 6-  7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3290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پیش طرفی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8-9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7-  8 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2387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نیش 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11- 12سالگی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9 -10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2437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اولین</a:t>
                      </a:r>
                      <a:r>
                        <a:rPr lang="fa-IR" sz="20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 </a:t>
                      </a:r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آسیای کوچک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10-11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10- 12سالگی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2437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دومین آسیای کوچک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10- 12سالگی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11-12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5708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اولین</a:t>
                      </a:r>
                      <a:r>
                        <a:rPr lang="fa-IR" sz="20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 </a:t>
                      </a:r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آسیای بزرگ 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6-7 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 6-  7 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35708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دومین آسیای بزرگ</a:t>
                      </a:r>
                      <a:endParaRPr lang="fa-IR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12-13 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 smtClean="0">
                          <a:solidFill>
                            <a:schemeClr val="tx1"/>
                          </a:solidFill>
                          <a:cs typeface="B Yagut" pitchFamily="2" charset="-78"/>
                        </a:rPr>
                        <a:t>11-13سالگی</a:t>
                      </a:r>
                      <a:endParaRPr lang="fa-IR" sz="2400" b="1" dirty="0">
                        <a:solidFill>
                          <a:schemeClr val="tx1"/>
                        </a:solidFill>
                        <a:cs typeface="B Yagut" pitchFamily="2" charset="-78"/>
                      </a:endParaRPr>
                    </a:p>
                  </a:txBody>
                  <a:tcPr marL="97504" marR="97504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sz="half" idx="2"/>
          </p:nvPr>
        </p:nvSpPr>
        <p:spPr>
          <a:xfrm>
            <a:off x="6172200" y="1706880"/>
            <a:ext cx="5181600" cy="4470083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>
              <a:buFont typeface="Wingdings" pitchFamily="2" charset="2"/>
              <a:buChar char="Ø"/>
            </a:pPr>
            <a:endParaRPr lang="fa-IR" dirty="0" smtClean="0">
              <a:solidFill>
                <a:schemeClr val="tx1"/>
              </a:solidFill>
              <a:cs typeface="B Yagut" pitchFamily="2" charset="-78"/>
            </a:endParaRP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800" b="1" dirty="0" smtClean="0">
                <a:solidFill>
                  <a:schemeClr val="tx1"/>
                </a:solidFill>
                <a:cs typeface="B Yagut" pitchFamily="2" charset="-78"/>
              </a:rPr>
              <a:t>زمان رویش اولین دندان دائمی:حدود 6سالگی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800" b="1" dirty="0" smtClean="0">
                <a:solidFill>
                  <a:schemeClr val="tx1"/>
                </a:solidFill>
                <a:cs typeface="B Yagut" pitchFamily="2" charset="-78"/>
              </a:rPr>
              <a:t>زمان تکمیل :12-13 سالگی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800" b="1" dirty="0" smtClean="0">
                <a:solidFill>
                  <a:schemeClr val="tx1"/>
                </a:solidFill>
                <a:cs typeface="B Yagut" pitchFamily="2" charset="-78"/>
              </a:rPr>
              <a:t>تعداد کل دندانهای دائمی: 32عدد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5800" b="1" dirty="0" smtClean="0">
                <a:solidFill>
                  <a:schemeClr val="tx1"/>
                </a:solidFill>
                <a:cs typeface="B Yagut" pitchFamily="2" charset="-78"/>
              </a:rPr>
              <a:t>تاخیر در رویش: اگربیش از 6 ماه از ماکزیمم زمان نهایی مشخص شده برای رویش یک دندان بگذرد.</a:t>
            </a:r>
          </a:p>
          <a:p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>
                <a:solidFill>
                  <a:schemeClr val="tx1"/>
                </a:solidFill>
              </a:rPr>
              <a:pPr/>
              <a:t>15</a:t>
            </a:fld>
            <a:endParaRPr lang="fa-IR">
              <a:solidFill>
                <a:schemeClr val="tx1"/>
              </a:solidFill>
            </a:endParaRPr>
          </a:p>
        </p:txBody>
      </p:sp>
      <p:pic>
        <p:nvPicPr>
          <p:cNvPr id="3" name="۱۱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49000" y="592931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201"/>
    </mc:Choice>
    <mc:Fallback xmlns="">
      <p:transition spd="slow" advTm="52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pauseEvt time="4273" objId="3"/>
        <p14:seekEvt time="4273" objId="3" seek="4236"/>
        <p14:resumeEvt time="4465" objId="3"/>
        <p14:pauseEvt time="41766" objId="3"/>
        <p14:seekEvt time="41766" objId="3" seek="41495"/>
        <p14:resumeEvt time="41962" objId="3"/>
        <p14:stopEvt time="49911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>
                <a:cs typeface="B Yagut" panose="00000400000000000000" pitchFamily="2" charset="-78"/>
              </a:rPr>
              <a:t>تفاوت میان دندان های شیری و دائمی</a:t>
            </a:r>
          </a:p>
        </p:txBody>
      </p:sp>
      <p:pic>
        <p:nvPicPr>
          <p:cNvPr id="1026" name="Picture 2" descr="آناتومی دندان (عصب، ریشه)، انواع، تعداد، شکل دندان - کلینیک تخصصی ...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7" b="12959"/>
          <a:stretch>
            <a:fillRect/>
          </a:stretch>
        </p:blipFill>
        <p:spPr bwMode="auto">
          <a:xfrm>
            <a:off x="2327564" y="2027572"/>
            <a:ext cx="7897091" cy="4240224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16</a:t>
            </a:fld>
            <a:endParaRPr lang="fa-IR"/>
          </a:p>
        </p:txBody>
      </p:sp>
      <p:pic>
        <p:nvPicPr>
          <p:cNvPr id="3" name="۱۱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49000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0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07"/>
    </mc:Choice>
    <mc:Fallback xmlns="">
      <p:transition spd="slow" advTm="338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3"/>
        <p14:stopEvt time="31943" objId="3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606532"/>
              </p:ext>
            </p:extLst>
          </p:nvPr>
        </p:nvGraphicFramePr>
        <p:xfrm>
          <a:off x="1260597" y="168197"/>
          <a:ext cx="9595471" cy="65072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3070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37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508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14000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معیار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دندان شیری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دندان دائمی</a:t>
                      </a: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6065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اندازه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کوچکتر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بزرگتر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6086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رنگ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روشن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کدر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353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تاج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کوتاه</a:t>
                      </a:r>
                      <a:r>
                        <a:rPr lang="fa-IR" sz="3200" b="1" baseline="0" dirty="0" smtClean="0">
                          <a:effectLst/>
                          <a:cs typeface="B Yagut" pitchFamily="2" charset="-78"/>
                        </a:rPr>
                        <a:t> 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بلندتر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6065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طوق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تنگ 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گشادتر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7418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سطح جونده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کوچکتر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بزرگتر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95783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ریشه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باریکتر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پهن</a:t>
                      </a:r>
                      <a:r>
                        <a:rPr lang="fa-IR" sz="3200" b="1" baseline="0" dirty="0" smtClean="0">
                          <a:effectLst/>
                          <a:cs typeface="B Yagut" pitchFamily="2" charset="-78"/>
                        </a:rPr>
                        <a:t> 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56065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ضخامت مینا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نازکتر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ضخیم 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56065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ضخامت عاج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نازکتر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ضخیم 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7742">
                <a:tc>
                  <a:txBody>
                    <a:bodyPr/>
                    <a:lstStyle/>
                    <a:p>
                      <a:pPr rtl="1"/>
                      <a:r>
                        <a:rPr lang="fa-IR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مغز</a:t>
                      </a:r>
                      <a:r>
                        <a:rPr lang="fa-IR" sz="28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cs typeface="B Yagut" pitchFamily="2" charset="-78"/>
                        </a:rPr>
                        <a:t> دندان</a:t>
                      </a:r>
                      <a:endParaRPr lang="fa-IR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cs typeface="B Yagut" pitchFamily="2" charset="-78"/>
                      </a:endParaRPr>
                    </a:p>
                  </a:txBody>
                  <a:tcPr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وسیع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 smtClean="0">
                          <a:effectLst/>
                          <a:cs typeface="B Yagut" pitchFamily="2" charset="-78"/>
                        </a:rPr>
                        <a:t>کوچکتر</a:t>
                      </a:r>
                      <a:endParaRPr lang="fa-IR" sz="3200" b="1" dirty="0">
                        <a:effectLst/>
                        <a:cs typeface="B Yagu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7760" y="6492875"/>
            <a:ext cx="2743200" cy="365125"/>
          </a:xfrm>
        </p:spPr>
        <p:txBody>
          <a:bodyPr/>
          <a:lstStyle/>
          <a:p>
            <a:fld id="{20F76D98-0577-4664-83F4-5DCA2E7C8EA9}" type="slidenum">
              <a:rPr lang="fa-IR" smtClean="0"/>
              <a:pPr/>
              <a:t>17</a:t>
            </a:fld>
            <a:endParaRPr lang="fa-IR"/>
          </a:p>
        </p:txBody>
      </p:sp>
      <p:pic>
        <p:nvPicPr>
          <p:cNvPr id="2" name="۱۱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244943" y="58832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81"/>
    </mc:Choice>
    <mc:Fallback xmlns="">
      <p:transition spd="slow" advTm="33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31012" objId="2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881149"/>
            <a:ext cx="5157787" cy="79802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3600" b="0" dirty="0" smtClean="0">
                <a:cs typeface="B Yagut" pitchFamily="2" charset="-78"/>
              </a:rPr>
              <a:t>چارت ثبت دندانهاي دائمي</a:t>
            </a:r>
            <a:endParaRPr lang="fa-IR" sz="2800" b="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30590320"/>
              </p:ext>
            </p:extLst>
          </p:nvPr>
        </p:nvGraphicFramePr>
        <p:xfrm>
          <a:off x="979713" y="1845128"/>
          <a:ext cx="4568134" cy="4039735"/>
        </p:xfrm>
        <a:graphic>
          <a:graphicData uri="http://schemas.openxmlformats.org/drawingml/2006/table">
            <a:tbl>
              <a:tblPr rtl="1" firstRow="1" firstCol="1" bandRow="1"/>
              <a:tblGrid>
                <a:gridCol w="2284067">
                  <a:extLst>
                    <a:ext uri="{9D8B030D-6E8A-4147-A177-3AD203B41FA5}">
                      <a16:colId xmlns:a16="http://schemas.microsoft.com/office/drawing/2014/main" xmlns="" val="2128558304"/>
                    </a:ext>
                  </a:extLst>
                </a:gridCol>
                <a:gridCol w="2284067">
                  <a:extLst>
                    <a:ext uri="{9D8B030D-6E8A-4147-A177-3AD203B41FA5}">
                      <a16:colId xmlns:a16="http://schemas.microsoft.com/office/drawing/2014/main" xmlns="" val="3363917696"/>
                    </a:ext>
                  </a:extLst>
                </a:gridCol>
              </a:tblGrid>
              <a:tr h="2081194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چپ فک بالا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12345678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راست فک بالا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87654321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5568527"/>
                  </a:ext>
                </a:extLst>
              </a:tr>
              <a:tr h="195854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12345678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 </a:t>
                      </a:r>
                      <a:endParaRPr lang="fa-IR" sz="16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چپ فک پایین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87654321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 </a:t>
                      </a:r>
                      <a:endParaRPr lang="fa-IR" sz="16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چپ فک پایین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5288872"/>
                  </a:ext>
                </a:extLst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50924" y="847898"/>
            <a:ext cx="5004464" cy="8312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3600" b="0" dirty="0" smtClean="0">
                <a:cs typeface="B Yagut" pitchFamily="2" charset="-78"/>
              </a:rPr>
              <a:t>چارت ثبت دندانهاي شیری</a:t>
            </a:r>
            <a:endParaRPr lang="fa-IR" sz="3600" b="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53030570"/>
              </p:ext>
            </p:extLst>
          </p:nvPr>
        </p:nvGraphicFramePr>
        <p:xfrm>
          <a:off x="6711042" y="1845128"/>
          <a:ext cx="4343400" cy="4039735"/>
        </p:xfrm>
        <a:graphic>
          <a:graphicData uri="http://schemas.openxmlformats.org/drawingml/2006/table">
            <a:tbl>
              <a:tblPr rtl="1" firstRow="1" firstCol="1" bandRow="1"/>
              <a:tblGrid>
                <a:gridCol w="2171700">
                  <a:extLst>
                    <a:ext uri="{9D8B030D-6E8A-4147-A177-3AD203B41FA5}">
                      <a16:colId xmlns:a16="http://schemas.microsoft.com/office/drawing/2014/main" xmlns="" val="4275205606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xmlns="" val="303955386"/>
                    </a:ext>
                  </a:extLst>
                </a:gridCol>
              </a:tblGrid>
              <a:tr h="208119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چپ فک بالا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ABCDE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راست فک بالا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ABCDE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8181914"/>
                  </a:ext>
                </a:extLst>
              </a:tr>
              <a:tr h="1958542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چپ فک پایین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ABCDE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نیمه چپ فک پایین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Yagut" panose="00000400000000000000" pitchFamily="2" charset="-78"/>
                        </a:rPr>
                        <a:t>ABCDE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Yagut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4464244"/>
                  </a:ext>
                </a:extLst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18</a:t>
            </a:fld>
            <a:endParaRPr lang="fa-IR"/>
          </a:p>
        </p:txBody>
      </p:sp>
      <p:pic>
        <p:nvPicPr>
          <p:cNvPr id="2" name="۱۱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55388" y="58848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281"/>
    </mc:Choice>
    <mc:Fallback xmlns="">
      <p:transition spd="slow" advTm="42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40829" objId="2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نمودار ثبت دندانهای شیری و دائمی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73624"/>
            <a:ext cx="10896600" cy="4490016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fa-IR" dirty="0" smtClean="0"/>
              <a:t>             </a:t>
            </a:r>
            <a:r>
              <a:rPr lang="en-US" dirty="0" smtClean="0"/>
              <a:t>D</a:t>
            </a:r>
            <a:r>
              <a:rPr lang="fa-IR" dirty="0" smtClean="0"/>
              <a:t>        </a:t>
            </a:r>
            <a:r>
              <a:rPr lang="fa-IR" sz="2500" dirty="0" smtClean="0">
                <a:cs typeface="B Yagut" panose="00000400000000000000" pitchFamily="2" charset="-78"/>
              </a:rPr>
              <a:t>دندان آسیای اول شیری سمت چپ فک بالا </a:t>
            </a:r>
          </a:p>
          <a:p>
            <a:pPr marL="0" indent="0">
              <a:buNone/>
            </a:pPr>
            <a:endParaRPr lang="fa-IR" sz="2000" dirty="0">
              <a:cs typeface="B Yagut" panose="00000400000000000000" pitchFamily="2" charset="-78"/>
            </a:endParaRPr>
          </a:p>
          <a:p>
            <a:pPr marL="0" indent="0">
              <a:buNone/>
            </a:pPr>
            <a:endParaRPr lang="fa-IR" sz="2000" dirty="0" smtClean="0">
              <a:cs typeface="B Yagut" panose="00000400000000000000" pitchFamily="2" charset="-78"/>
            </a:endParaRPr>
          </a:p>
          <a:p>
            <a:pPr marL="0" indent="0">
              <a:buNone/>
            </a:pPr>
            <a:endParaRPr lang="fa-IR" sz="2000" dirty="0">
              <a:cs typeface="B Yagut" panose="00000400000000000000" pitchFamily="2" charset="-78"/>
            </a:endParaRPr>
          </a:p>
          <a:p>
            <a:pPr marL="0" indent="0">
              <a:buNone/>
            </a:pPr>
            <a:endParaRPr lang="fa-IR" sz="2000" dirty="0" smtClean="0">
              <a:cs typeface="B Yagut" panose="00000400000000000000" pitchFamily="2" charset="-78"/>
            </a:endParaRPr>
          </a:p>
          <a:p>
            <a:pPr marL="0" indent="0">
              <a:buNone/>
            </a:pPr>
            <a:r>
              <a:rPr lang="fa-IR" sz="2000" dirty="0">
                <a:cs typeface="B Yagut" panose="00000400000000000000" pitchFamily="2" charset="-78"/>
              </a:rPr>
              <a:t> </a:t>
            </a:r>
            <a:r>
              <a:rPr lang="fa-IR" sz="2000" dirty="0" smtClean="0">
                <a:cs typeface="B Yagut" panose="00000400000000000000" pitchFamily="2" charset="-78"/>
              </a:rPr>
              <a:t>         </a:t>
            </a:r>
          </a:p>
          <a:p>
            <a:pPr marL="0" indent="0">
              <a:buNone/>
            </a:pPr>
            <a:r>
              <a:rPr lang="fa-IR" sz="2000" dirty="0" smtClean="0">
                <a:cs typeface="B Yagut" panose="00000400000000000000" pitchFamily="2" charset="-78"/>
              </a:rPr>
              <a:t>                                     </a:t>
            </a:r>
            <a:r>
              <a:rPr lang="fa-IR" sz="2500" dirty="0" smtClean="0">
                <a:cs typeface="B Yagut" panose="00000400000000000000" pitchFamily="2" charset="-78"/>
              </a:rPr>
              <a:t>دندان آسیای بزرگ اول سمت راست فک پایین</a:t>
            </a:r>
          </a:p>
          <a:p>
            <a:pPr marL="0" indent="0">
              <a:buNone/>
            </a:pPr>
            <a:r>
              <a:rPr lang="fa-IR" sz="2000" dirty="0" smtClean="0">
                <a:cs typeface="B Yagut" panose="00000400000000000000" pitchFamily="2" charset="-78"/>
              </a:rPr>
              <a:t>                             </a:t>
            </a:r>
            <a:r>
              <a:rPr lang="fa-IR" sz="2400" b="1" dirty="0" smtClean="0">
                <a:cs typeface="B Yagut" panose="00000400000000000000" pitchFamily="2" charset="-78"/>
              </a:rPr>
              <a:t>6</a:t>
            </a:r>
            <a:endParaRPr lang="fa-IR" sz="2000" b="1" dirty="0" smtClean="0">
              <a:cs typeface="B Yagut" panose="00000400000000000000" pitchFamily="2" charset="-78"/>
            </a:endParaRPr>
          </a:p>
          <a:p>
            <a:pPr marL="0" indent="0">
              <a:buNone/>
            </a:pPr>
            <a:r>
              <a:rPr lang="fa-IR" sz="2000" dirty="0" smtClean="0">
                <a:cs typeface="B Yagut" panose="00000400000000000000" pitchFamily="2" charset="-78"/>
              </a:rPr>
              <a:t>                           </a:t>
            </a:r>
            <a:r>
              <a:rPr lang="fa-IR" dirty="0" smtClean="0">
                <a:cs typeface="B Yagut" panose="00000400000000000000" pitchFamily="2" charset="-78"/>
              </a:rPr>
              <a:t> 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9188970" y="2178359"/>
            <a:ext cx="1214204" cy="14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9668654" y="1838688"/>
            <a:ext cx="14992" cy="6445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9188970" y="4586990"/>
            <a:ext cx="1439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826052" y="4231685"/>
            <a:ext cx="14990" cy="9893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" y="1949768"/>
            <a:ext cx="3254115" cy="391397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19</a:t>
            </a:fld>
            <a:endParaRPr lang="fa-IR"/>
          </a:p>
        </p:txBody>
      </p:sp>
      <p:pic>
        <p:nvPicPr>
          <p:cNvPr id="3" name="۱۱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53800" y="5771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2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834"/>
    </mc:Choice>
    <mc:Fallback xmlns="">
      <p:transition spd="slow" advTm="51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3"/>
        <p14:stopEvt time="50799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535577" y="1825625"/>
            <a:ext cx="5484223" cy="4351338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fa-IR" sz="2600" dirty="0" smtClean="0">
                <a:solidFill>
                  <a:prstClr val="black"/>
                </a:solidFill>
                <a:cs typeface="B Yagut" panose="00000400000000000000" pitchFamily="2" charset="-78"/>
              </a:rPr>
              <a:t>مشخصات مدرس:</a:t>
            </a:r>
          </a:p>
          <a:p>
            <a:pPr lvl="0"/>
            <a:r>
              <a:rPr lang="fa-IR" sz="2600" dirty="0" smtClean="0">
                <a:solidFill>
                  <a:prstClr val="black"/>
                </a:solidFill>
                <a:cs typeface="B Yagut" panose="00000400000000000000" pitchFamily="2" charset="-78"/>
              </a:rPr>
              <a:t>تصویر </a:t>
            </a: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پرسنلی مدرس:</a:t>
            </a:r>
          </a:p>
          <a:p>
            <a:pPr marL="0" lvl="0" indent="0">
              <a:lnSpc>
                <a:spcPct val="170000"/>
              </a:lnSpc>
              <a:buNone/>
            </a:pPr>
            <a:endParaRPr lang="fa-IR" sz="2600" dirty="0">
              <a:solidFill>
                <a:prstClr val="black"/>
              </a:solidFill>
              <a:cs typeface="B Yagut" panose="00000400000000000000" pitchFamily="2" charset="-78"/>
            </a:endParaRPr>
          </a:p>
          <a:p>
            <a:pPr lvl="0">
              <a:lnSpc>
                <a:spcPct val="170000"/>
              </a:lnSpc>
            </a:pP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نام و نام خانوادگی مدرس</a:t>
            </a:r>
            <a:r>
              <a:rPr lang="fa-IR" sz="2600" dirty="0" smtClean="0">
                <a:solidFill>
                  <a:prstClr val="black"/>
                </a:solidFill>
                <a:cs typeface="B Yagut" panose="00000400000000000000" pitchFamily="2" charset="-78"/>
              </a:rPr>
              <a:t>: فاطمه </a:t>
            </a: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ملکی</a:t>
            </a:r>
          </a:p>
          <a:p>
            <a:pPr lvl="0">
              <a:lnSpc>
                <a:spcPct val="170000"/>
              </a:lnSpc>
            </a:pP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مدرک تحصیلی</a:t>
            </a:r>
            <a:r>
              <a:rPr lang="fa-IR" sz="2600" dirty="0" smtClean="0">
                <a:solidFill>
                  <a:prstClr val="black"/>
                </a:solidFill>
                <a:cs typeface="B Yagut" panose="00000400000000000000" pitchFamily="2" charset="-78"/>
              </a:rPr>
              <a:t>: کارشناسی </a:t>
            </a: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بهداشت عمومی</a:t>
            </a:r>
          </a:p>
          <a:p>
            <a:pPr lvl="0">
              <a:lnSpc>
                <a:spcPct val="170000"/>
              </a:lnSpc>
            </a:pP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موقعیت اشتغال سازمانی </a:t>
            </a:r>
            <a:r>
              <a:rPr lang="fa-IR" sz="2600" dirty="0" smtClean="0">
                <a:solidFill>
                  <a:prstClr val="black"/>
                </a:solidFill>
                <a:cs typeface="B Yagut" panose="00000400000000000000" pitchFamily="2" charset="-78"/>
              </a:rPr>
              <a:t>مدرس:مربی مرکز </a:t>
            </a: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آموزش بهورزی شهرستان </a:t>
            </a:r>
            <a:r>
              <a:rPr lang="fa-IR" sz="2600" dirty="0" smtClean="0">
                <a:solidFill>
                  <a:prstClr val="black"/>
                </a:solidFill>
                <a:cs typeface="B Yagut" panose="00000400000000000000" pitchFamily="2" charset="-78"/>
              </a:rPr>
              <a:t>ماهنشان،دانشگاه </a:t>
            </a:r>
            <a:r>
              <a:rPr lang="fa-IR" sz="2600" dirty="0">
                <a:solidFill>
                  <a:prstClr val="black"/>
                </a:solidFill>
                <a:cs typeface="B Yagut" panose="00000400000000000000" pitchFamily="2" charset="-78"/>
              </a:rPr>
              <a:t>علوم پزشکی زنجان</a:t>
            </a:r>
          </a:p>
          <a:p>
            <a:endParaRPr lang="fa-IR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6230983" y="1825625"/>
            <a:ext cx="5275217" cy="4351338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0">
              <a:lnSpc>
                <a:spcPct val="170000"/>
              </a:lnSpc>
              <a:buNone/>
            </a:pPr>
            <a:r>
              <a:rPr lang="fa-IR" sz="2700" dirty="0" smtClean="0">
                <a:solidFill>
                  <a:prstClr val="black"/>
                </a:solidFill>
                <a:cs typeface="B Yagut" pitchFamily="2" charset="-78"/>
              </a:rPr>
              <a:t>مشخصات بسته آموزشی:</a:t>
            </a:r>
          </a:p>
          <a:p>
            <a:pPr lvl="0">
              <a:lnSpc>
                <a:spcPct val="170000"/>
              </a:lnSpc>
            </a:pPr>
            <a:r>
              <a:rPr lang="fa-IR" sz="2700" dirty="0" smtClean="0">
                <a:solidFill>
                  <a:prstClr val="black"/>
                </a:solidFill>
                <a:cs typeface="B Yagut" pitchFamily="2" charset="-78"/>
              </a:rPr>
              <a:t>حیطه درس: بهداشت دهان و دندان</a:t>
            </a:r>
          </a:p>
          <a:p>
            <a:pPr lvl="0">
              <a:lnSpc>
                <a:spcPct val="170000"/>
              </a:lnSpc>
            </a:pPr>
            <a:r>
              <a:rPr lang="fa-IR" sz="2700" dirty="0" smtClean="0">
                <a:solidFill>
                  <a:prstClr val="black"/>
                </a:solidFill>
                <a:cs typeface="B Yagut" pitchFamily="2" charset="-78"/>
              </a:rPr>
              <a:t>تاریخ: 99/2/27  </a:t>
            </a:r>
          </a:p>
          <a:p>
            <a:pPr lvl="0">
              <a:lnSpc>
                <a:spcPct val="170000"/>
              </a:lnSpc>
            </a:pPr>
            <a:r>
              <a:rPr lang="fa-IR" sz="2700" dirty="0" smtClean="0">
                <a:solidFill>
                  <a:prstClr val="black"/>
                </a:solidFill>
                <a:cs typeface="B Yagut" pitchFamily="2" charset="-78"/>
              </a:rPr>
              <a:t>نوبت تهیه: 1</a:t>
            </a:r>
          </a:p>
          <a:p>
            <a:pPr lvl="0" algn="l">
              <a:lnSpc>
                <a:spcPct val="170000"/>
              </a:lnSpc>
            </a:pPr>
            <a:r>
              <a:rPr lang="fa-IR" sz="2700" dirty="0" smtClean="0">
                <a:solidFill>
                  <a:prstClr val="black"/>
                </a:solidFill>
                <a:cs typeface="B Yagut" pitchFamily="2" charset="-78"/>
              </a:rPr>
              <a:t>نام فایل:                     </a:t>
            </a:r>
            <a:r>
              <a:rPr lang="en-US" sz="2500" dirty="0" smtClean="0">
                <a:solidFill>
                  <a:prstClr val="black"/>
                </a:solidFill>
                <a:cs typeface="B Yagut" pitchFamily="2" charset="-78"/>
              </a:rPr>
              <a:t>DH-ashnayi -</a:t>
            </a:r>
            <a:r>
              <a:rPr lang="en-US" sz="2500" dirty="0" smtClean="0">
                <a:solidFill>
                  <a:prstClr val="black"/>
                </a:solidFill>
                <a:cs typeface="B Yagut" pitchFamily="2" charset="-78"/>
              </a:rPr>
              <a:t>ba-dahan-va- sakhtemane-dandan-edi2</a:t>
            </a:r>
            <a:endParaRPr lang="fa-IR" sz="2500" dirty="0">
              <a:solidFill>
                <a:prstClr val="black"/>
              </a:solidFill>
              <a:cs typeface="B Yagut" pitchFamily="2" charset="-7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44880" y="381000"/>
            <a:ext cx="10408920" cy="1325880"/>
          </a:xfr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مشخصات سند </a:t>
            </a:r>
            <a:endParaRPr lang="fa-IR" sz="4000" dirty="0">
              <a:cs typeface="B Yagut" panose="00000400000000000000" pitchFamily="2" charset="-78"/>
            </a:endParaRPr>
          </a:p>
        </p:txBody>
      </p:sp>
      <p:pic>
        <p:nvPicPr>
          <p:cNvPr id="5" name="Picture 3" descr="F:\عکس\New Folder\1\Untitled-Scanned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3821" y="1756293"/>
            <a:ext cx="1060450" cy="1250131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</a:t>
            </a:fld>
            <a:endParaRPr lang="fa-IR"/>
          </a:p>
        </p:txBody>
      </p:sp>
      <p:pic>
        <p:nvPicPr>
          <p:cNvPr id="2" name="۱۰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896600" y="5872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56"/>
    </mc:Choice>
    <mc:Fallback xmlns="">
      <p:transition spd="slow" advTm="12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2170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اگر دندان شیری خیلی زود یا خیلی دیر بیفتد، چه مشکلات ارتودنسی ...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849549" y="605487"/>
            <a:ext cx="10515600" cy="1058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اهمیت </a:t>
            </a:r>
            <a:r>
              <a:rPr lang="fa-IR" sz="4000" dirty="0">
                <a:cs typeface="B Yagut" panose="00000400000000000000" pitchFamily="2" charset="-78"/>
              </a:rPr>
              <a:t>دندان های شیری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664428"/>
            <a:ext cx="10515600" cy="4691922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500" dirty="0" smtClean="0">
                <a:cs typeface="B Yagut" panose="00000400000000000000" pitchFamily="2" charset="-78"/>
              </a:rPr>
              <a:t>کمک به رشد و تکامل صورت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500" dirty="0" smtClean="0">
                <a:cs typeface="B Yagut" panose="00000400000000000000" pitchFamily="2" charset="-78"/>
              </a:rPr>
              <a:t>اهمیت در جویدن و هضم غذا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500" dirty="0" smtClean="0">
                <a:cs typeface="B Yagut" panose="00000400000000000000" pitchFamily="2" charset="-78"/>
              </a:rPr>
              <a:t>اهمیت در تکلم و بیان صحیح حروف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500" dirty="0" smtClean="0">
                <a:cs typeface="B Yagut" panose="00000400000000000000" pitchFamily="2" charset="-78"/>
              </a:rPr>
              <a:t>حفظ جوانه دندان های دائمی زیرین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500" dirty="0" smtClean="0">
                <a:cs typeface="B Yagut" panose="00000400000000000000" pitchFamily="2" charset="-78"/>
              </a:rPr>
              <a:t>حفظ فضای لازم برای رویش دندان دائمی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fa-IR" sz="2500" dirty="0">
              <a:cs typeface="B Yagut" panose="00000400000000000000" pitchFamily="2" charset="-78"/>
            </a:endParaRPr>
          </a:p>
          <a:p>
            <a:pPr>
              <a:lnSpc>
                <a:spcPct val="150000"/>
              </a:lnSpc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20</a:t>
            </a:fld>
            <a:endParaRPr lang="fa-IR"/>
          </a:p>
        </p:txBody>
      </p:sp>
      <p:pic>
        <p:nvPicPr>
          <p:cNvPr id="2" name="۱۲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115502" y="55926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6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106"/>
    </mc:Choice>
    <mc:Fallback xmlns="">
      <p:transition spd="slow" advTm="63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61764" objId="2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حفظ </a:t>
            </a:r>
            <a:r>
              <a:rPr lang="fa-IR" sz="4000" dirty="0">
                <a:cs typeface="B Yagut" panose="00000400000000000000" pitchFamily="2" charset="-78"/>
              </a:rPr>
              <a:t>فضای لازم برای رویش دندان دائمی</a:t>
            </a:r>
            <a:endParaRPr lang="fa-IR" dirty="0">
              <a:cs typeface="B Yagut" panose="00000400000000000000" pitchFamily="2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500" dirty="0" smtClean="0">
                <a:cs typeface="B Yagut" panose="00000400000000000000" pitchFamily="2" charset="-78"/>
              </a:rPr>
              <a:t>دندان های شيری </a:t>
            </a:r>
            <a:r>
              <a:rPr lang="fa-IR" sz="2500" dirty="0">
                <a:cs typeface="B Yagut" panose="00000400000000000000" pitchFamily="2" charset="-78"/>
              </a:rPr>
              <a:t>به </a:t>
            </a:r>
            <a:r>
              <a:rPr lang="fa-IR" sz="2500" dirty="0" smtClean="0">
                <a:cs typeface="B Yagut" panose="00000400000000000000" pitchFamily="2" charset="-78"/>
              </a:rPr>
              <a:t>عنوان راهنمای </a:t>
            </a:r>
            <a:r>
              <a:rPr lang="fa-IR" sz="2500" dirty="0">
                <a:cs typeface="B Yagut" panose="00000400000000000000" pitchFamily="2" charset="-78"/>
              </a:rPr>
              <a:t>رویش صحیح </a:t>
            </a:r>
            <a:r>
              <a:rPr lang="fa-IR" sz="2500" dirty="0" smtClean="0">
                <a:cs typeface="B Yagut" panose="00000400000000000000" pitchFamily="2" charset="-78"/>
              </a:rPr>
              <a:t>دندان های دائمی </a:t>
            </a:r>
            <a:r>
              <a:rPr lang="fa-IR" sz="2500" dirty="0">
                <a:cs typeface="B Yagut" panose="00000400000000000000" pitchFamily="2" charset="-78"/>
              </a:rPr>
              <a:t>محسوب </a:t>
            </a:r>
            <a:r>
              <a:rPr lang="fa-IR" sz="2500" dirty="0" smtClean="0">
                <a:cs typeface="B Yagut" panose="00000400000000000000" pitchFamily="2" charset="-78"/>
              </a:rPr>
              <a:t>می شوند</a:t>
            </a:r>
            <a:r>
              <a:rPr lang="fa-IR" sz="2500" dirty="0">
                <a:cs typeface="B Yagut" panose="00000400000000000000" pitchFamily="2" charset="-78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anose="00000400000000000000" pitchFamily="2" charset="-78"/>
              </a:rPr>
              <a:t>بنابراین اگر زودتر از دست بروند سبب </a:t>
            </a:r>
            <a:r>
              <a:rPr lang="fa-IR" sz="2500" dirty="0" smtClean="0">
                <a:cs typeface="B Yagut" panose="00000400000000000000" pitchFamily="2" charset="-78"/>
              </a:rPr>
              <a:t>جابجایی </a:t>
            </a:r>
            <a:r>
              <a:rPr lang="fa-IR" sz="2500" dirty="0">
                <a:cs typeface="B Yagut" panose="00000400000000000000" pitchFamily="2" charset="-78"/>
              </a:rPr>
              <a:t>و </a:t>
            </a:r>
            <a:r>
              <a:rPr lang="fa-IR" sz="2500" dirty="0" smtClean="0">
                <a:cs typeface="B Yagut" panose="00000400000000000000" pitchFamily="2" charset="-78"/>
              </a:rPr>
              <a:t>نامرتب شدن دندان هاي دائمی </a:t>
            </a:r>
            <a:r>
              <a:rPr lang="fa-IR" sz="2500" dirty="0">
                <a:cs typeface="B Yagut" panose="00000400000000000000" pitchFamily="2" charset="-78"/>
              </a:rPr>
              <a:t>بدلیل كمبود فضا خواهند </a:t>
            </a:r>
            <a:r>
              <a:rPr lang="fa-IR" sz="2500" dirty="0" smtClean="0">
                <a:cs typeface="B Yagut" panose="00000400000000000000" pitchFamily="2" charset="-78"/>
              </a:rPr>
              <a:t>شد.</a:t>
            </a:r>
          </a:p>
          <a:p>
            <a:pPr>
              <a:lnSpc>
                <a:spcPct val="150000"/>
              </a:lnSpc>
            </a:pPr>
            <a:r>
              <a:rPr lang="fa-IR" sz="2500" dirty="0" smtClean="0">
                <a:cs typeface="B Yagut" panose="00000400000000000000" pitchFamily="2" charset="-78"/>
              </a:rPr>
              <a:t>همچنين درصورتی كه دندان های شيری </a:t>
            </a:r>
            <a:r>
              <a:rPr lang="fa-IR" sz="2500" dirty="0">
                <a:cs typeface="B Yagut" panose="00000400000000000000" pitchFamily="2" charset="-78"/>
              </a:rPr>
              <a:t>بیش از زمان لازم در دهان </a:t>
            </a:r>
            <a:r>
              <a:rPr lang="fa-IR" sz="2500" dirty="0" smtClean="0">
                <a:cs typeface="B Yagut" panose="00000400000000000000" pitchFamily="2" charset="-78"/>
              </a:rPr>
              <a:t>باقی بمانند</a:t>
            </a:r>
            <a:r>
              <a:rPr lang="fa-IR" sz="2500" dirty="0">
                <a:cs typeface="B Yagut" panose="00000400000000000000" pitchFamily="2" charset="-78"/>
              </a:rPr>
              <a:t>، باعث بروز مشكلات </a:t>
            </a:r>
            <a:r>
              <a:rPr lang="fa-IR" sz="2500" dirty="0" smtClean="0">
                <a:cs typeface="B Yagut" panose="00000400000000000000" pitchFamily="2" charset="-78"/>
              </a:rPr>
              <a:t>رویشی دندان های دائمی می گردد.</a:t>
            </a:r>
            <a:endParaRPr lang="fa-IR" sz="2500" dirty="0">
              <a:cs typeface="B Yagut" panose="00000400000000000000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21</a:t>
            </a:fld>
            <a:endParaRPr lang="fa-IR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237" y="4449351"/>
            <a:ext cx="3840087" cy="1906999"/>
          </a:xfrm>
          <a:prstGeom prst="rect">
            <a:avLst/>
          </a:prstGeom>
        </p:spPr>
      </p:pic>
      <p:pic>
        <p:nvPicPr>
          <p:cNvPr id="3" name="۱۲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049000" y="5702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7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39"/>
    </mc:Choice>
    <mc:Fallback xmlns="">
      <p:transition spd="slow" advTm="31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28826" objId="3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cs typeface="B Yagut" panose="00000400000000000000" pitchFamily="2" charset="-78"/>
              </a:rPr>
              <a:t> حفظ جوانه دندان های دائمی زیرین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آسیب به دندان های قدامی شيری ممكن </a:t>
            </a:r>
            <a:r>
              <a:rPr lang="fa-IR" sz="2500" dirty="0">
                <a:cs typeface="B Yagut" panose="00000400000000000000" pitchFamily="2" charset="-78"/>
              </a:rPr>
              <a:t>است </a:t>
            </a:r>
            <a:r>
              <a:rPr lang="fa-IR" sz="2500" dirty="0" smtClean="0">
                <a:cs typeface="B Yagut" panose="00000400000000000000" pitchFamily="2" charset="-78"/>
              </a:rPr>
              <a:t>سبب عفونی </a:t>
            </a:r>
            <a:r>
              <a:rPr lang="fa-IR" sz="2500" dirty="0">
                <a:cs typeface="B Yagut" panose="00000400000000000000" pitchFamily="2" charset="-78"/>
              </a:rPr>
              <a:t>شدن </a:t>
            </a:r>
            <a:r>
              <a:rPr lang="fa-IR" sz="2500" dirty="0" smtClean="0">
                <a:cs typeface="B Yagut" panose="00000400000000000000" pitchFamily="2" charset="-78"/>
              </a:rPr>
              <a:t>آن ها </a:t>
            </a:r>
            <a:r>
              <a:rPr lang="fa-IR" sz="2500" dirty="0">
                <a:cs typeface="B Yagut" panose="00000400000000000000" pitchFamily="2" charset="-78"/>
              </a:rPr>
              <a:t>شده و تغیيراتي از جمله تغیير رنگ، </a:t>
            </a:r>
            <a:r>
              <a:rPr lang="fa-IR" sz="2500" dirty="0" smtClean="0">
                <a:cs typeface="B Yagut" panose="00000400000000000000" pitchFamily="2" charset="-78"/>
              </a:rPr>
              <a:t>نقص در </a:t>
            </a:r>
            <a:r>
              <a:rPr lang="fa-IR" sz="2500" dirty="0">
                <a:cs typeface="B Yagut" panose="00000400000000000000" pitchFamily="2" charset="-78"/>
              </a:rPr>
              <a:t>شكل و كج شدن جوانه </a:t>
            </a:r>
            <a:r>
              <a:rPr lang="fa-IR" sz="2500" dirty="0" smtClean="0">
                <a:cs typeface="B Yagut" panose="00000400000000000000" pitchFamily="2" charset="-78"/>
              </a:rPr>
              <a:t>دندان های دائمی </a:t>
            </a:r>
            <a:r>
              <a:rPr lang="fa-IR" sz="2500" dirty="0">
                <a:cs typeface="B Yagut" panose="00000400000000000000" pitchFamily="2" charset="-78"/>
              </a:rPr>
              <a:t>زیرین خود را </a:t>
            </a:r>
            <a:r>
              <a:rPr lang="fa-IR" sz="2500" dirty="0" smtClean="0">
                <a:cs typeface="B Yagut" panose="00000400000000000000" pitchFamily="2" charset="-78"/>
              </a:rPr>
              <a:t>باعث خواهند </a:t>
            </a:r>
            <a:r>
              <a:rPr lang="fa-IR" sz="2500" dirty="0">
                <a:cs typeface="B Yagut" panose="00000400000000000000" pitchFamily="2" charset="-78"/>
              </a:rPr>
              <a:t>شد.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22</a:t>
            </a:fld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6017" y="3387776"/>
            <a:ext cx="5024586" cy="2668250"/>
          </a:xfrm>
          <a:prstGeom prst="rect">
            <a:avLst/>
          </a:prstGeom>
        </p:spPr>
      </p:pic>
      <p:pic>
        <p:nvPicPr>
          <p:cNvPr id="6" name="۱۲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53800" y="5872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5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75"/>
    </mc:Choice>
    <mc:Fallback xmlns="">
      <p:transition spd="slow" advTm="24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21679" objId="6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itchFamily="2" charset="-78"/>
              </a:rPr>
              <a:t>دندان 6 سالگی</a:t>
            </a:r>
            <a:endParaRPr lang="fa-IR" sz="4000" dirty="0">
              <a:cs typeface="B Yagut" pitchFamily="2" charset="-78"/>
            </a:endParaRPr>
          </a:p>
        </p:txBody>
      </p:sp>
      <p:pic>
        <p:nvPicPr>
          <p:cNvPr id="3" name="۱۲۳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124200" y="3695700"/>
            <a:ext cx="609600" cy="6096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>
                <a:cs typeface="B Yagut" pitchFamily="2" charset="-78"/>
              </a:rPr>
              <a:t>اولین دندان آسیای بزرگ دائمی است.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>
                <a:cs typeface="B Yagut" pitchFamily="2" charset="-78"/>
              </a:rPr>
              <a:t>محل رویش : پشت آخرین دندان شیری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>
                <a:cs typeface="B Yagut" pitchFamily="2" charset="-78"/>
              </a:rPr>
              <a:t>سن رویش </a:t>
            </a:r>
            <a:r>
              <a:rPr lang="fa-IR" sz="2500" dirty="0" smtClean="0">
                <a:cs typeface="B Yagut" pitchFamily="2" charset="-78"/>
              </a:rPr>
              <a:t>: 6 </a:t>
            </a:r>
            <a:r>
              <a:rPr lang="fa-IR" sz="2500" dirty="0">
                <a:cs typeface="B Yagut" pitchFamily="2" charset="-78"/>
              </a:rPr>
              <a:t>سالگی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>
                <a:cs typeface="B Yagut" pitchFamily="2" charset="-78"/>
              </a:rPr>
              <a:t>دلیل نام </a:t>
            </a:r>
            <a:r>
              <a:rPr lang="fa-IR" sz="2500" dirty="0" smtClean="0">
                <a:cs typeface="B Yagut" pitchFamily="2" charset="-78"/>
              </a:rPr>
              <a:t>گذاری : توزیع </a:t>
            </a:r>
            <a:r>
              <a:rPr lang="fa-IR" sz="2500" dirty="0">
                <a:cs typeface="B Yagut" pitchFamily="2" charset="-78"/>
              </a:rPr>
              <a:t>ردیف دندانی و </a:t>
            </a:r>
            <a:r>
              <a:rPr lang="fa-IR" sz="2500" dirty="0" smtClean="0">
                <a:cs typeface="B Yagut" pitchFamily="2" charset="-78"/>
              </a:rPr>
              <a:t>نشان شماره  آن در </a:t>
            </a:r>
            <a:r>
              <a:rPr lang="fa-IR" sz="2500" dirty="0">
                <a:cs typeface="B Yagut" pitchFamily="2" charset="-78"/>
              </a:rPr>
              <a:t>ردیف </a:t>
            </a:r>
            <a:r>
              <a:rPr lang="fa-IR" sz="2500" dirty="0" smtClean="0">
                <a:cs typeface="B Yagut" pitchFamily="2" charset="-78"/>
              </a:rPr>
              <a:t>دندانی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الگوی رویش سایر دندان های دائمی است.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500" dirty="0">
              <a:cs typeface="B Yagut" pitchFamily="2" charset="-78"/>
            </a:endParaRPr>
          </a:p>
          <a:p>
            <a:pPr>
              <a:lnSpc>
                <a:spcPct val="150000"/>
              </a:lnSpc>
            </a:pPr>
            <a:endParaRPr lang="fa-IR" dirty="0"/>
          </a:p>
        </p:txBody>
      </p:sp>
      <p:pic>
        <p:nvPicPr>
          <p:cNvPr id="8" name="Content Placeholder 5" descr="downloa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1243" y="1690688"/>
            <a:ext cx="5181599" cy="44279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23</a:t>
            </a:fld>
            <a:endParaRPr lang="fa-IR"/>
          </a:p>
        </p:txBody>
      </p:sp>
      <p:pic>
        <p:nvPicPr>
          <p:cNvPr id="4" name="۱۲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902043" y="5872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2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72"/>
    </mc:Choice>
    <mc:Fallback xmlns="">
      <p:transition spd="slow" advTm="32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5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30595" objId="4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cs typeface="B Yagut" pitchFamily="2" charset="-78"/>
              </a:rPr>
              <a:t>آسیب پذیری دندان 6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24</a:t>
            </a:fld>
            <a:endParaRPr lang="fa-I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60094633"/>
              </p:ext>
            </p:extLst>
          </p:nvPr>
        </p:nvGraphicFramePr>
        <p:xfrm>
          <a:off x="1304144" y="1870075"/>
          <a:ext cx="9698636" cy="4268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۱۲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1163924" y="58335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5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04"/>
    </mc:Choice>
    <mc:Fallback xmlns="">
      <p:transition spd="slow" advTm="39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6"/>
        <p14:stopEvt time="37118" objId="6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itchFamily="2" charset="-78"/>
              </a:rPr>
              <a:t>خلاصه مطالب و </a:t>
            </a:r>
            <a:r>
              <a:rPr lang="fa-IR" sz="4000" smtClean="0">
                <a:cs typeface="B Yagut" pitchFamily="2" charset="-78"/>
              </a:rPr>
              <a:t>نتیجه گیری: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3300" dirty="0" smtClean="0">
                <a:cs typeface="B Yagut" pitchFamily="2" charset="-78"/>
              </a:rPr>
              <a:t>هر دندان از دو قسمت تاج و ریشه تشکیل شده است.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3300" dirty="0" smtClean="0">
                <a:cs typeface="B Yagut" pitchFamily="2" charset="-78"/>
              </a:rPr>
              <a:t>مینا لایه </a:t>
            </a:r>
            <a:r>
              <a:rPr lang="fa-IR" sz="3300" dirty="0">
                <a:cs typeface="B Yagut" pitchFamily="2" charset="-78"/>
              </a:rPr>
              <a:t>خارجی </a:t>
            </a:r>
            <a:r>
              <a:rPr lang="fa-IR" sz="3300" dirty="0" smtClean="0">
                <a:cs typeface="B Yagut" pitchFamily="2" charset="-78"/>
              </a:rPr>
              <a:t>و سخت دندان می باشد که در صورت از بین رفتن مینا ، دندان آسیب پذیر می شود.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3300" dirty="0" smtClean="0">
                <a:cs typeface="B Yagut" pitchFamily="2" charset="-78"/>
              </a:rPr>
              <a:t>هرکدام </a:t>
            </a:r>
            <a:r>
              <a:rPr lang="fa-IR" sz="3300" dirty="0">
                <a:cs typeface="B Yagut" pitchFamily="2" charset="-78"/>
              </a:rPr>
              <a:t>از دندان‌های دائمی از ریشه دندان‌های شیری به عنوان راهنما استفاده می‌کنند تا در مسیر اصلی رویش خود قرار گیرند و در مکانی مناسب رویش پیدا کنند </a:t>
            </a:r>
            <a:r>
              <a:rPr lang="fa-IR" sz="3300" dirty="0" smtClean="0">
                <a:cs typeface="B Yagut" pitchFamily="2" charset="-78"/>
              </a:rPr>
              <a:t>تا از به هم </a:t>
            </a:r>
            <a:r>
              <a:rPr lang="fa-IR" sz="3300" dirty="0">
                <a:cs typeface="B Yagut" pitchFamily="2" charset="-78"/>
              </a:rPr>
              <a:t>ریختگی و اختلال در مکان و مسیر رویش دندان‌های دائمی </a:t>
            </a:r>
            <a:r>
              <a:rPr lang="fa-IR" sz="3300" dirty="0" smtClean="0">
                <a:cs typeface="B Yagut" pitchFamily="2" charset="-78"/>
              </a:rPr>
              <a:t>جلوگیری شود</a:t>
            </a:r>
            <a:r>
              <a:rPr lang="fa-IR" dirty="0" smtClean="0"/>
              <a:t>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25</a:t>
            </a:fld>
            <a:endParaRPr lang="fa-IR"/>
          </a:p>
        </p:txBody>
      </p:sp>
      <p:pic>
        <p:nvPicPr>
          <p:cNvPr id="5" name="۱۲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049000" y="5872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5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266"/>
    </mc:Choice>
    <mc:Fallback xmlns="">
      <p:transition spd="slow" advTm="46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41415" objId="5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fa-IR" sz="4000" dirty="0" smtClean="0">
                <a:cs typeface="B Yagut" pitchFamily="2" charset="-78"/>
              </a:rPr>
              <a:t>پرسش و تمرین:</a:t>
            </a:r>
            <a:endParaRPr lang="fa-IR" dirty="0">
              <a:cs typeface="B Yagut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478280"/>
            <a:ext cx="10515600" cy="5147372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1-کدام دندان به عنوان الگوی رویش سایر دندان های دائمی محسوب می شود؟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2-جایگزین مینا درقسمت </a:t>
            </a:r>
            <a:r>
              <a:rPr lang="fa-IR" sz="2500" dirty="0">
                <a:cs typeface="B Yagut" pitchFamily="2" charset="-78"/>
              </a:rPr>
              <a:t>ریشه دندان چه نام دارد</a:t>
            </a:r>
            <a:r>
              <a:rPr lang="fa-IR" sz="2500" dirty="0" smtClean="0">
                <a:cs typeface="B Yagut" pitchFamily="2" charset="-78"/>
              </a:rPr>
              <a:t>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3-اهمیت دندان های شیری را بیان نمایید.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4</a:t>
            </a:r>
            <a:r>
              <a:rPr lang="fa-IR" sz="2500" b="1" dirty="0" smtClean="0">
                <a:cs typeface="B Yagut" pitchFamily="2" charset="-78"/>
              </a:rPr>
              <a:t>-</a:t>
            </a:r>
            <a:r>
              <a:rPr lang="fa-IR" sz="2500" dirty="0" smtClean="0">
                <a:cs typeface="B Yagut" pitchFamily="2" charset="-78"/>
              </a:rPr>
              <a:t>دندان نیش شیری نیمه چپ فک بالا  را در چارت دندانی ثبت نمایید.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5-دوره های دندانی و زمان هر دوره را بیان نمایید.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6-تاخیر در رویش دندان های شیری را توضیح دهید.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500" dirty="0">
              <a:cs typeface="B Yagut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0563152"/>
      </p:ext>
    </p:extLst>
  </p:cSld>
  <p:clrMapOvr>
    <a:masterClrMapping/>
  </p:clrMapOvr>
  <p:transition spd="slow" advTm="2907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fa-IR" dirty="0" smtClean="0">
                <a:cs typeface="B Yagut" panose="00000400000000000000" pitchFamily="2" charset="-78"/>
              </a:rPr>
              <a:t>فهرست منابع:</a:t>
            </a:r>
            <a:endParaRPr lang="fa-IR" dirty="0">
              <a:cs typeface="B Yagut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 panose="00000400000000000000" pitchFamily="2" charset="-78"/>
              </a:rPr>
              <a:t>دانستنی های  سلامت دهان دندان ویژه معلمین و مراقبین سلامت سال 94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 panose="00000400000000000000" pitchFamily="2" charset="-78"/>
              </a:rPr>
              <a:t>کتاب سلامت دهان دندان ویژه بهورزان سال 84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 panose="00000400000000000000" pitchFamily="2" charset="-78"/>
              </a:rPr>
              <a:t>مراقبت های ادغام یافته کودک سالم –غیر پزشک-سال 1395</a:t>
            </a:r>
            <a:endParaRPr lang="fa-IR" dirty="0">
              <a:cs typeface="B Yagut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36700586"/>
      </p:ext>
    </p:extLst>
  </p:cSld>
  <p:clrMapOvr>
    <a:masterClrMapping/>
  </p:clrMapOvr>
  <p:transition spd="slow" advTm="10015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517515"/>
          </a:xfrm>
        </p:spPr>
        <p:txBody>
          <a:bodyPr>
            <a:normAutofit/>
          </a:bodyPr>
          <a:lstStyle/>
          <a:p>
            <a:r>
              <a:rPr lang="fa-IR" sz="2500" dirty="0" smtClean="0">
                <a:cs typeface="B Yagut" pitchFamily="2" charset="-78"/>
              </a:rPr>
              <a:t>لطفا نظرات و پیشنهادات خود پیرامون این بسته آموزشی را به آدرس ذیل ارسال کنید.</a:t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/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/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>دانشگاه علوم پزشکی و خدمات بهداشتی درمانی زنجان</a:t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/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>یا</a:t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/>
            </a:r>
            <a:br>
              <a:rPr lang="fa-IR" sz="2500" dirty="0" smtClean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>پست الکترونیک :</a:t>
            </a:r>
            <a:r>
              <a:rPr lang="en-US" sz="2800" dirty="0" smtClean="0">
                <a:cs typeface="B Yagut" pitchFamily="2" charset="-78"/>
              </a:rPr>
              <a:t>mahneshanf@gmail.com</a:t>
            </a:r>
            <a:r>
              <a:rPr lang="fa-IR" sz="2800" dirty="0" smtClean="0"/>
              <a:t/>
            </a:r>
            <a:br>
              <a:rPr lang="fa-IR" sz="2800" dirty="0" smtClean="0"/>
            </a:br>
            <a:endParaRPr lang="fa-IR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28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2"/>
    </mc:Choice>
    <mc:Fallback xmlns="">
      <p:transition spd="slow" advTm="987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32757"/>
          </a:xfr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اهداف</a:t>
            </a:r>
            <a:r>
              <a:rPr lang="fa-IR" dirty="0" smtClean="0">
                <a:cs typeface="B Yagut" panose="00000400000000000000" pitchFamily="2" charset="-78"/>
              </a:rPr>
              <a:t> آموزشی:</a:t>
            </a:r>
            <a:endParaRPr lang="fa-IR" dirty="0">
              <a:cs typeface="B Yagut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832757"/>
            <a:ext cx="10515600" cy="5451311"/>
          </a:xfr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پس از پایان این جلسه انتظار می رود فراگیر بتواند: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نقش دهان وانواع دندان را بیان نماید.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 لایه ها و سطوح دندانی را نام ببرد.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دوره های دندانی و زمان رویش دندان ها را شرح دهد.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تفاوت دندان های شیری و دائمی را بیان نماید.</a:t>
            </a:r>
            <a:endParaRPr lang="fa-IR" sz="2500" dirty="0">
              <a:cs typeface="B Yagut" panose="00000400000000000000" pitchFamily="2" charset="-78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موقعیت هر دندان را در چارت دندانی ثبت نماید.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اهمیت دندان های شیری  و دندان 6 را شرح دهد.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دندان 6 سالگی و اهمیت آن را بیان نماید</a:t>
            </a:r>
            <a:r>
              <a:rPr lang="fa-IR" sz="2400" dirty="0" smtClean="0">
                <a:cs typeface="B Yagut" panose="00000400000000000000" pitchFamily="2" charset="-78"/>
              </a:rPr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3</a:t>
            </a:fld>
            <a:endParaRPr lang="fa-IR"/>
          </a:p>
        </p:txBody>
      </p:sp>
      <p:pic>
        <p:nvPicPr>
          <p:cNvPr id="2" name="۱۰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06929" y="6051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4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759"/>
    </mc:Choice>
    <mc:Fallback xmlns="">
      <p:transition spd="slow" advTm="317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31567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2206"/>
            <a:ext cx="10515600" cy="132556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itchFamily="2" charset="-78"/>
              </a:rPr>
              <a:t>فهرست  عناوین: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4868"/>
            <a:ext cx="10515600" cy="5389771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مقدمه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نقش دهان و دندان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>
                <a:cs typeface="B Yagut" pitchFamily="2" charset="-78"/>
              </a:rPr>
              <a:t>لایه ها و سطوح دندانی</a:t>
            </a:r>
            <a:endParaRPr lang="fa-IR" sz="2600" dirty="0" smtClean="0">
              <a:cs typeface="B Yagut" pitchFamily="2" charset="-78"/>
            </a:endParaRP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دوره های دندانی و زمان رویش دندان ها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تفاوت دندان های شیری و دائمی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نحوه ثبت دندان ها در چارت دندانی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اهمیت دندان های شیری و دندان6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4</a:t>
            </a:fld>
            <a:endParaRPr lang="fa-IR"/>
          </a:p>
        </p:txBody>
      </p:sp>
      <p:pic>
        <p:nvPicPr>
          <p:cNvPr id="5" name="۱۰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582400" y="55860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0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46"/>
    </mc:Choice>
    <mc:Fallback xmlns="">
      <p:transition spd="slow" advTm="25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4003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/>
              </a:rPr>
              <a:t>مقدمه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209" y="1825625"/>
            <a:ext cx="10682591" cy="435133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/>
              </a:rPr>
              <a:t>دندان بهترین نقش و سخت‌‌ترین ساختار را در فک انسان دارد. عمده ترین کاربرد دندان تکه تکه و آسیاب کردن غذا‌ها می‌باشد. علاوه بر این دندان نقش بسیار مهمی در تکلم و ادای صحیح کلمات ایفا می‌کند.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/>
              </a:rPr>
              <a:t>اگربخواهیم در مورد مسائل مربوط به بهداشت دهان و دندان اطلاعاتی کسب کنیم باید با دهان و ساختمان دندان آشنایی داشته باشیم.اين شناخت در مراحل بعدی، که مي خواهيم مشکلات دندانی را برسی کنيم بسيار مفيد خواهد بود.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5</a:t>
            </a:fld>
            <a:endParaRPr lang="fa-IR"/>
          </a:p>
        </p:txBody>
      </p:sp>
      <p:pic>
        <p:nvPicPr>
          <p:cNvPr id="5" name="۱۰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53800" y="55673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201"/>
    </mc:Choice>
    <mc:Fallback xmlns="">
      <p:transition spd="slow" advTm="40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38322" objId="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دهان</a:t>
            </a:r>
            <a:endParaRPr lang="fa-IR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>
                <a:cs typeface="B Yagut" panose="00000400000000000000" pitchFamily="2" charset="-78"/>
              </a:rPr>
              <a:t>دهان در اعمال زیادي چون صحبت كردن، خندیدن، چشیدن، گاز </a:t>
            </a:r>
            <a:r>
              <a:rPr lang="fa-IR" sz="2500" dirty="0" smtClean="0">
                <a:cs typeface="B Yagut" panose="00000400000000000000" pitchFamily="2" charset="-78"/>
              </a:rPr>
              <a:t>گرفتن، جویدن </a:t>
            </a:r>
            <a:r>
              <a:rPr lang="fa-IR" sz="2500" dirty="0">
                <a:cs typeface="B Yagut" panose="00000400000000000000" pitchFamily="2" charset="-78"/>
              </a:rPr>
              <a:t>و بلعیدن غذا نقش اصلي را به عهده </a:t>
            </a:r>
            <a:r>
              <a:rPr lang="fa-IR" sz="2500" dirty="0" smtClean="0">
                <a:cs typeface="B Yagut" panose="00000400000000000000" pitchFamily="2" charset="-78"/>
              </a:rPr>
              <a:t>دارد.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در دهان دو فک وجود دارد 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      *فک بالا ثابت است حرکت نمی کند.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>
                <a:cs typeface="B Yagut" panose="00000400000000000000" pitchFamily="2" charset="-78"/>
              </a:rPr>
              <a:t> </a:t>
            </a:r>
            <a:r>
              <a:rPr lang="fa-IR" sz="2500" dirty="0" smtClean="0">
                <a:cs typeface="B Yagut" panose="00000400000000000000" pitchFamily="2" charset="-78"/>
              </a:rPr>
              <a:t>     *فک پایین حرکت دارد و عمل باز و بسته شدن دهان را انجام می دهد</a:t>
            </a:r>
            <a:r>
              <a:rPr lang="fa-IR" sz="2500" dirty="0" smtClean="0"/>
              <a:t>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در داخل استخوان های  هر فک حفراتی وجود دارد که ریشه دندان ها در آن قرار می گیرد</a:t>
            </a:r>
            <a:r>
              <a:rPr lang="fa-IR" dirty="0" smtClean="0">
                <a:cs typeface="B Yagut" panose="00000400000000000000" pitchFamily="2" charset="-78"/>
              </a:rPr>
              <a:t>.</a:t>
            </a:r>
            <a:endParaRPr lang="fa-IR" dirty="0">
              <a:cs typeface="B Yagut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6</a:t>
            </a:fld>
            <a:endParaRPr lang="fa-IR"/>
          </a:p>
        </p:txBody>
      </p:sp>
      <p:pic>
        <p:nvPicPr>
          <p:cNvPr id="4" name="۱۰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744200" y="5615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7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505"/>
    </mc:Choice>
    <mc:Fallback xmlns="">
      <p:transition spd="slow" advTm="42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39373" objId="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itchFamily="2" charset="-78"/>
              </a:rPr>
              <a:t>نقش انواع دندان </a:t>
            </a:r>
            <a:endParaRPr lang="fa-IR" sz="4000" dirty="0">
              <a:cs typeface="B Yagut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61556135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500" dirty="0" smtClean="0">
                <a:cs typeface="B Yagut" panose="00000400000000000000" pitchFamily="2" charset="-78"/>
              </a:rPr>
              <a:t>دندان ها </a:t>
            </a:r>
            <a:r>
              <a:rPr lang="fa-IR" sz="2500" dirty="0">
                <a:cs typeface="B Yagut" panose="00000400000000000000" pitchFamily="2" charset="-78"/>
              </a:rPr>
              <a:t>هر </a:t>
            </a:r>
            <a:r>
              <a:rPr lang="fa-IR" sz="2500" dirty="0" smtClean="0">
                <a:cs typeface="B Yagut" panose="00000400000000000000" pitchFamily="2" charset="-78"/>
              </a:rPr>
              <a:t>یک </a:t>
            </a:r>
            <a:r>
              <a:rPr lang="fa-IR" sz="2500" dirty="0">
                <a:cs typeface="B Yagut" panose="00000400000000000000" pitchFamily="2" charset="-78"/>
              </a:rPr>
              <a:t>با شكل </a:t>
            </a:r>
            <a:r>
              <a:rPr lang="fa-IR" sz="2500" dirty="0" smtClean="0">
                <a:cs typeface="B Yagut" panose="00000400000000000000" pitchFamily="2" charset="-78"/>
              </a:rPr>
              <a:t>ویژه خود وظایفی بر عهده دارند.</a:t>
            </a:r>
          </a:p>
          <a:p>
            <a:pPr marL="0" indent="0">
              <a:lnSpc>
                <a:spcPct val="150000"/>
              </a:lnSpc>
              <a:buNone/>
            </a:pPr>
            <a:endParaRPr lang="fa-IR" sz="2500" dirty="0" smtClean="0">
              <a:cs typeface="B Yagut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anose="00000400000000000000" pitchFamily="2" charset="-78"/>
              </a:rPr>
              <a:t>جویدن، تكلم و حفظ زیبایي </a:t>
            </a:r>
            <a:r>
              <a:rPr lang="fa-IR" sz="2500" dirty="0" smtClean="0">
                <a:cs typeface="B Yagut" panose="00000400000000000000" pitchFamily="2" charset="-78"/>
              </a:rPr>
              <a:t>صورت سه </a:t>
            </a:r>
            <a:r>
              <a:rPr lang="fa-IR" sz="2500" dirty="0">
                <a:cs typeface="B Yagut" panose="00000400000000000000" pitchFamily="2" charset="-78"/>
              </a:rPr>
              <a:t>وظیفه اصلي </a:t>
            </a:r>
            <a:r>
              <a:rPr lang="fa-IR" sz="2500" dirty="0" smtClean="0">
                <a:cs typeface="B Yagut" panose="00000400000000000000" pitchFamily="2" charset="-78"/>
              </a:rPr>
              <a:t>دندان ها مي باشد</a:t>
            </a:r>
            <a:r>
              <a:rPr lang="fa-IR" sz="2500" dirty="0">
                <a:cs typeface="B Yagut" panose="00000400000000000000" pitchFamily="2" charset="-78"/>
              </a:rPr>
              <a:t>.</a:t>
            </a:r>
            <a:endParaRPr lang="fa-IR" sz="2500" dirty="0" smtClean="0">
              <a:cs typeface="B Yagut" panose="00000400000000000000" pitchFamily="2" charset="-78"/>
            </a:endParaRPr>
          </a:p>
          <a:p>
            <a:pPr>
              <a:lnSpc>
                <a:spcPct val="150000"/>
              </a:lnSpc>
            </a:pPr>
            <a:endParaRPr lang="fa-IR" sz="2500" dirty="0">
              <a:cs typeface="B Yagut" panose="00000400000000000000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7</a:t>
            </a:fld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1338660" y="2305302"/>
            <a:ext cx="871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B Yagut" panose="00000400000000000000" pitchFamily="2" charset="-78"/>
              </a:rPr>
              <a:t>دندان پیش</a:t>
            </a:r>
            <a:endParaRPr lang="fa-IR" sz="2000" b="1" dirty="0">
              <a:cs typeface="B Yagut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2970" y="3647351"/>
            <a:ext cx="676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sz="2000" b="1" dirty="0" smtClean="0">
                <a:cs typeface="B Yagut" panose="00000400000000000000" pitchFamily="2" charset="-78"/>
              </a:rPr>
              <a:t>دندان نیش</a:t>
            </a:r>
            <a:endParaRPr lang="fa-IR" sz="2000" b="1" dirty="0">
              <a:cs typeface="B Yagut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5" y="4925619"/>
            <a:ext cx="98481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 smtClean="0"/>
              <a:t>دندان های </a:t>
            </a:r>
            <a:r>
              <a:rPr lang="fa-IR" b="1" dirty="0" smtClean="0">
                <a:cs typeface="B Yagut" panose="00000400000000000000" pitchFamily="2" charset="-78"/>
              </a:rPr>
              <a:t>آسیا</a:t>
            </a:r>
            <a:endParaRPr lang="fa-IR" b="1" dirty="0">
              <a:cs typeface="B Yagut" panose="00000400000000000000" pitchFamily="2" charset="-78"/>
            </a:endParaRPr>
          </a:p>
        </p:txBody>
      </p:sp>
      <p:pic>
        <p:nvPicPr>
          <p:cNvPr id="3" name="۱۰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0744200" y="54062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3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30"/>
    </mc:Choice>
    <mc:Fallback xmlns="">
      <p:transition spd="slow" advTm="39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37770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سطوح مختلف دندانی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566" y="1493520"/>
            <a:ext cx="10838234" cy="507492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>
                <a:cs typeface="B Yagut" panose="00000400000000000000" pitchFamily="2" charset="-78"/>
              </a:rPr>
              <a:t>سطح </a:t>
            </a:r>
            <a:r>
              <a:rPr lang="fa-IR" sz="2500" dirty="0" smtClean="0">
                <a:cs typeface="B Yagut" panose="00000400000000000000" pitchFamily="2" charset="-78"/>
              </a:rPr>
              <a:t>خارجي: </a:t>
            </a:r>
            <a:r>
              <a:rPr lang="fa-IR" sz="2500" dirty="0">
                <a:cs typeface="B Yagut" panose="00000400000000000000" pitchFamily="2" charset="-78"/>
              </a:rPr>
              <a:t>سطحي </a:t>
            </a:r>
            <a:r>
              <a:rPr lang="fa-IR" sz="2500" dirty="0" smtClean="0">
                <a:cs typeface="B Yagut" panose="00000400000000000000" pitchFamily="2" charset="-78"/>
              </a:rPr>
              <a:t>است كه </a:t>
            </a:r>
            <a:r>
              <a:rPr lang="fa-IR" sz="2500" dirty="0">
                <a:cs typeface="B Yagut" panose="00000400000000000000" pitchFamily="2" charset="-78"/>
              </a:rPr>
              <a:t>در مجاورت لب یا </a:t>
            </a:r>
            <a:r>
              <a:rPr lang="fa-IR" sz="2500" dirty="0" smtClean="0">
                <a:cs typeface="B Yagut" panose="00000400000000000000" pitchFamily="2" charset="-78"/>
              </a:rPr>
              <a:t>گونه ها </a:t>
            </a:r>
            <a:r>
              <a:rPr lang="fa-IR" sz="2500" dirty="0">
                <a:cs typeface="B Yagut" panose="00000400000000000000" pitchFamily="2" charset="-78"/>
              </a:rPr>
              <a:t>قرار دارد.</a:t>
            </a:r>
            <a:r>
              <a:rPr lang="fa-IR" sz="2500" dirty="0" smtClean="0">
                <a:cs typeface="B Yagut" panose="00000400000000000000" pitchFamily="2" charset="-78"/>
              </a:rPr>
              <a:t>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سطح </a:t>
            </a:r>
            <a:r>
              <a:rPr lang="fa-IR" sz="2500" dirty="0">
                <a:cs typeface="B Yagut" panose="00000400000000000000" pitchFamily="2" charset="-78"/>
              </a:rPr>
              <a:t>داخلي: در </a:t>
            </a:r>
            <a:r>
              <a:rPr lang="fa-IR" sz="2500" dirty="0" smtClean="0">
                <a:cs typeface="B Yagut" panose="00000400000000000000" pitchFamily="2" charset="-78"/>
              </a:rPr>
              <a:t>دندان هاي پایين</a:t>
            </a:r>
            <a:r>
              <a:rPr lang="fa-IR" sz="2500" dirty="0">
                <a:cs typeface="B Yagut" panose="00000400000000000000" pitchFamily="2" charset="-78"/>
              </a:rPr>
              <a:t>، سطحي كه </a:t>
            </a:r>
            <a:r>
              <a:rPr lang="fa-IR" sz="2500" dirty="0" smtClean="0">
                <a:cs typeface="B Yagut" panose="00000400000000000000" pitchFamily="2" charset="-78"/>
              </a:rPr>
              <a:t>به طرف زبان و </a:t>
            </a:r>
            <a:r>
              <a:rPr lang="fa-IR" sz="2500" dirty="0">
                <a:cs typeface="B Yagut" panose="00000400000000000000" pitchFamily="2" charset="-78"/>
              </a:rPr>
              <a:t>در </a:t>
            </a:r>
            <a:r>
              <a:rPr lang="fa-IR" sz="2500" dirty="0" smtClean="0">
                <a:cs typeface="B Yagut" panose="00000400000000000000" pitchFamily="2" charset="-78"/>
              </a:rPr>
              <a:t>دندان هاي </a:t>
            </a:r>
            <a:r>
              <a:rPr lang="fa-IR" sz="2500" dirty="0">
                <a:cs typeface="B Yagut" panose="00000400000000000000" pitchFamily="2" charset="-78"/>
              </a:rPr>
              <a:t>بالا </a:t>
            </a:r>
            <a:r>
              <a:rPr lang="fa-IR" sz="2500" dirty="0" smtClean="0">
                <a:cs typeface="B Yagut" panose="00000400000000000000" pitchFamily="2" charset="-78"/>
              </a:rPr>
              <a:t>سطحي است </a:t>
            </a:r>
            <a:r>
              <a:rPr lang="fa-IR" sz="2500" dirty="0">
                <a:cs typeface="B Yagut" panose="00000400000000000000" pitchFamily="2" charset="-78"/>
              </a:rPr>
              <a:t>كه </a:t>
            </a:r>
            <a:r>
              <a:rPr lang="fa-IR" sz="2500" dirty="0" smtClean="0">
                <a:cs typeface="B Yagut" panose="00000400000000000000" pitchFamily="2" charset="-78"/>
              </a:rPr>
              <a:t>به طرف </a:t>
            </a:r>
            <a:r>
              <a:rPr lang="fa-IR" sz="2500" dirty="0">
                <a:cs typeface="B Yagut" panose="00000400000000000000" pitchFamily="2" charset="-78"/>
              </a:rPr>
              <a:t>كام </a:t>
            </a:r>
            <a:r>
              <a:rPr lang="fa-IR" sz="2500" dirty="0" smtClean="0">
                <a:cs typeface="B Yagut" panose="00000400000000000000" pitchFamily="2" charset="-78"/>
              </a:rPr>
              <a:t>قرار دارد</a:t>
            </a:r>
            <a:r>
              <a:rPr lang="fa-IR" sz="2500" dirty="0">
                <a:cs typeface="B Yagut" panose="00000400000000000000" pitchFamily="2" charset="-78"/>
              </a:rPr>
              <a:t>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سطوح بين دنداني:سطحي است كه مجاور دندان كناري قرار مي گيرد. هر دندان دوسطح كناري دارد.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anose="00000400000000000000" pitchFamily="2" charset="-78"/>
              </a:rPr>
              <a:t>سطح </a:t>
            </a:r>
            <a:r>
              <a:rPr lang="fa-IR" sz="2500" dirty="0">
                <a:cs typeface="B Yagut" panose="00000400000000000000" pitchFamily="2" charset="-78"/>
              </a:rPr>
              <a:t>جونده: سطح </a:t>
            </a:r>
            <a:r>
              <a:rPr lang="fa-IR" sz="2500" dirty="0" smtClean="0">
                <a:cs typeface="B Yagut" panose="00000400000000000000" pitchFamily="2" charset="-78"/>
              </a:rPr>
              <a:t>رویي دندان </a:t>
            </a:r>
            <a:r>
              <a:rPr lang="fa-IR" sz="2500" dirty="0">
                <a:cs typeface="B Yagut" panose="00000400000000000000" pitchFamily="2" charset="-78"/>
              </a:rPr>
              <a:t>است كه در </a:t>
            </a:r>
            <a:r>
              <a:rPr lang="fa-IR" sz="2500" dirty="0" smtClean="0">
                <a:cs typeface="B Yagut" panose="00000400000000000000" pitchFamily="2" charset="-78"/>
              </a:rPr>
              <a:t>دندان هاي عقب</a:t>
            </a:r>
            <a:r>
              <a:rPr lang="fa-IR" sz="2500" dirty="0">
                <a:cs typeface="B Yagut" panose="00000400000000000000" pitchFamily="2" charset="-78"/>
              </a:rPr>
              <a:t>، </a:t>
            </a:r>
            <a:r>
              <a:rPr lang="fa-IR" sz="2500" dirty="0" smtClean="0">
                <a:cs typeface="B Yagut" panose="00000400000000000000" pitchFamily="2" charset="-78"/>
              </a:rPr>
              <a:t>پهن </a:t>
            </a:r>
            <a:r>
              <a:rPr lang="fa-IR" sz="2500" dirty="0">
                <a:cs typeface="B Yagut" panose="00000400000000000000" pitchFamily="2" charset="-78"/>
              </a:rPr>
              <a:t>و داراي </a:t>
            </a:r>
            <a:r>
              <a:rPr lang="fa-IR" sz="2500" dirty="0" smtClean="0">
                <a:cs typeface="B Yagut" panose="00000400000000000000" pitchFamily="2" charset="-78"/>
              </a:rPr>
              <a:t>برجستگي و فرو </a:t>
            </a:r>
            <a:r>
              <a:rPr lang="fa-IR" sz="2500" dirty="0">
                <a:cs typeface="B Yagut" panose="00000400000000000000" pitchFamily="2" charset="-78"/>
              </a:rPr>
              <a:t>رفتگي است و </a:t>
            </a:r>
            <a:r>
              <a:rPr lang="fa-IR" sz="2500" dirty="0" smtClean="0">
                <a:cs typeface="B Yagut" panose="00000400000000000000" pitchFamily="2" charset="-78"/>
              </a:rPr>
              <a:t>در دندان هاي جلو تیز </a:t>
            </a:r>
            <a:r>
              <a:rPr lang="fa-IR" sz="2500" dirty="0">
                <a:cs typeface="B Yagut" panose="00000400000000000000" pitchFamily="2" charset="-78"/>
              </a:rPr>
              <a:t>و </a:t>
            </a:r>
            <a:r>
              <a:rPr lang="fa-IR" sz="2500" dirty="0" smtClean="0">
                <a:cs typeface="B Yagut" panose="00000400000000000000" pitchFamily="2" charset="-78"/>
              </a:rPr>
              <a:t>برنده است.</a:t>
            </a:r>
            <a:endParaRPr lang="fa-IR" sz="2500" dirty="0">
              <a:cs typeface="B Yagut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26628" name="Picture 4" descr="C:\Users\pardisco\AppData\Roaming\Microsoft\Windows\Network Shortcuts\sotohe-dandan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" y="101506"/>
            <a:ext cx="3368040" cy="2225040"/>
          </a:xfrm>
          <a:prstGeom prst="rect">
            <a:avLst/>
          </a:prstGeom>
          <a:noFill/>
        </p:spPr>
      </p:pic>
      <p:pic>
        <p:nvPicPr>
          <p:cNvPr id="5" name="۱۰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49000" y="59588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3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526"/>
    </mc:Choice>
    <mc:Fallback xmlns="">
      <p:transition spd="slow" advTm="44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pauseEvt time="14498" objId="5"/>
        <p14:seekEvt time="14498" objId="5" seek="14467"/>
        <p14:resumeEvt time="14697" objId="5"/>
        <p14:stopEvt time="41523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856" y="1274164"/>
            <a:ext cx="6026046" cy="4995605"/>
          </a:xfrm>
          <a:prstGeom prst="rect">
            <a:avLst/>
          </a:prstGeom>
        </p:spPr>
      </p:pic>
      <p:sp>
        <p:nvSpPr>
          <p:cNvPr id="5" name="Left Brace 4"/>
          <p:cNvSpPr/>
          <p:nvPr/>
        </p:nvSpPr>
        <p:spPr>
          <a:xfrm>
            <a:off x="3057993" y="1371599"/>
            <a:ext cx="194872" cy="157396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sz="4400" b="1">
              <a:cs typeface="B Yagut" panose="00000400000000000000" pitchFamily="2" charset="-78"/>
            </a:endParaRPr>
          </a:p>
        </p:txBody>
      </p:sp>
      <p:sp>
        <p:nvSpPr>
          <p:cNvPr id="6" name="Left Brace 5"/>
          <p:cNvSpPr/>
          <p:nvPr/>
        </p:nvSpPr>
        <p:spPr>
          <a:xfrm>
            <a:off x="3043003" y="3072984"/>
            <a:ext cx="224853" cy="304300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sz="4400" b="1">
              <a:cs typeface="B Yagut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3710" y="324101"/>
            <a:ext cx="4644221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fa-IR" sz="4000" dirty="0" smtClean="0">
                <a:cs typeface="B Yagut" panose="00000400000000000000" pitchFamily="2" charset="-78"/>
              </a:rPr>
              <a:t>قسمت های مختلف دندان</a:t>
            </a:r>
            <a:endParaRPr lang="fa-IR" sz="3200" dirty="0">
              <a:cs typeface="B Yagut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3620" y="1773861"/>
            <a:ext cx="774571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400" dirty="0" smtClean="0">
                <a:cs typeface="B Yagut" panose="00000400000000000000" pitchFamily="2" charset="-78"/>
              </a:rPr>
              <a:t>تاج</a:t>
            </a:r>
            <a:endParaRPr lang="fa-IR" sz="4400" dirty="0">
              <a:cs typeface="B Yagut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9426" y="4209764"/>
            <a:ext cx="1221808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400" dirty="0" smtClean="0">
                <a:cs typeface="B Yagut" panose="00000400000000000000" pitchFamily="2" charset="-78"/>
              </a:rPr>
              <a:t>ریشه</a:t>
            </a:r>
            <a:endParaRPr lang="fa-IR" sz="4400" dirty="0">
              <a:cs typeface="B Yagut" panose="00000400000000000000" pitchFamily="2" charset="-78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9</a:t>
            </a:fld>
            <a:endParaRPr lang="fa-IR"/>
          </a:p>
        </p:txBody>
      </p:sp>
      <p:pic>
        <p:nvPicPr>
          <p:cNvPr id="2" name="۱۰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951029" y="58111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06"/>
    </mc:Choice>
    <mc:Fallback xmlns="">
      <p:transition spd="slow" advTm="32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30594" objId="2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زنجان</_x062f__x0627__x0646__x0634__x06af__x0627__x0647_>
    <_x0646__x0648__x0639__x0020__x062d__x06cc__x0637__x0647_ xmlns="12fdc5dc-769e-4543-b10d-fbea3dac4417">بهداشت دهان و دندان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5NN7CDR5NKU2-831-525</_dlc_DocId>
    <_dlc_DocIdUrl xmlns="1047730d-92e1-4018-9084-d932fd3a7f58">
      <Url>http://www.health.gov.ir/hnd/_layouts/DocIdRedir.aspx?ID=5NN7CDR5NKU2-831-525</Url>
      <Description>5NN7CDR5NKU2-831-525</Description>
    </_dlc_DocIdUrl>
  </documentManagement>
</p:properties>
</file>

<file path=customXml/itemProps1.xml><?xml version="1.0" encoding="utf-8"?>
<ds:datastoreItem xmlns:ds="http://schemas.openxmlformats.org/officeDocument/2006/customXml" ds:itemID="{9B2AF931-811C-4E8A-B5CE-B6E8B5AF1E2B}"/>
</file>

<file path=customXml/itemProps2.xml><?xml version="1.0" encoding="utf-8"?>
<ds:datastoreItem xmlns:ds="http://schemas.openxmlformats.org/officeDocument/2006/customXml" ds:itemID="{C4E167E3-5F35-49E9-B659-146F7C39E6B1}"/>
</file>

<file path=customXml/itemProps3.xml><?xml version="1.0" encoding="utf-8"?>
<ds:datastoreItem xmlns:ds="http://schemas.openxmlformats.org/officeDocument/2006/customXml" ds:itemID="{ED773A0C-E627-4068-B048-58B5CCEB81CD}"/>
</file>

<file path=customXml/itemProps4.xml><?xml version="1.0" encoding="utf-8"?>
<ds:datastoreItem xmlns:ds="http://schemas.openxmlformats.org/officeDocument/2006/customXml" ds:itemID="{C1E1A238-BFA3-49CE-AEE7-B9CF33C9E7DB}"/>
</file>

<file path=docProps/app.xml><?xml version="1.0" encoding="utf-8"?>
<Properties xmlns="http://schemas.openxmlformats.org/officeDocument/2006/extended-properties" xmlns:vt="http://schemas.openxmlformats.org/officeDocument/2006/docPropsVTypes">
  <TotalTime>5417043</TotalTime>
  <Words>1447</Words>
  <Application>Microsoft Office PowerPoint</Application>
  <PresentationFormat>Widescreen</PresentationFormat>
  <Paragraphs>290</Paragraphs>
  <Slides>28</Slides>
  <Notes>10</Notes>
  <HiddenSlides>0</HiddenSlides>
  <MMClips>26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B Yagut</vt:lpstr>
      <vt:lpstr>Calibri</vt:lpstr>
      <vt:lpstr>Calibri Light</vt:lpstr>
      <vt:lpstr>Times New Roman</vt:lpstr>
      <vt:lpstr>Wingdings</vt:lpstr>
      <vt:lpstr>Office Theme</vt:lpstr>
      <vt:lpstr>بهداشت دهان و دندان  آشنایی با دهان و ساختمان دندان</vt:lpstr>
      <vt:lpstr>مشخصات سند </vt:lpstr>
      <vt:lpstr>اهداف آموزشی:</vt:lpstr>
      <vt:lpstr>فهرست  عناوین:</vt:lpstr>
      <vt:lpstr>مقدمه</vt:lpstr>
      <vt:lpstr>دهان</vt:lpstr>
      <vt:lpstr>نقش انواع دندان </vt:lpstr>
      <vt:lpstr>سطوح مختلف دندانی</vt:lpstr>
      <vt:lpstr>PowerPoint Presentation</vt:lpstr>
      <vt:lpstr> لایه های تاج دندان</vt:lpstr>
      <vt:lpstr>لایه های ریشه دندان</vt:lpstr>
      <vt:lpstr> بافت های نگهدارنده دندان</vt:lpstr>
      <vt:lpstr>دوره های دندانی</vt:lpstr>
      <vt:lpstr>دندان های شیری   </vt:lpstr>
      <vt:lpstr>دندان های دائمی</vt:lpstr>
      <vt:lpstr>تفاوت میان دندان های شیری و دائمی</vt:lpstr>
      <vt:lpstr>PowerPoint Presentation</vt:lpstr>
      <vt:lpstr>PowerPoint Presentation</vt:lpstr>
      <vt:lpstr>نمودار ثبت دندانهای شیری و دائمی</vt:lpstr>
      <vt:lpstr>اهمیت دندان های شیری</vt:lpstr>
      <vt:lpstr>حفظ فضای لازم برای رویش دندان دائمی</vt:lpstr>
      <vt:lpstr> حفظ جوانه دندان های دائمی زیرین</vt:lpstr>
      <vt:lpstr>دندان 6 سالگی</vt:lpstr>
      <vt:lpstr>آسیب پذیری دندان 6</vt:lpstr>
      <vt:lpstr>خلاصه مطالب و نتیجه گیری:</vt:lpstr>
      <vt:lpstr>پرسش و تمرین:</vt:lpstr>
      <vt:lpstr>فهرست منابع:</vt:lpstr>
      <vt:lpstr>لطفا نظرات و پیشنهادات خود پیرامون این بسته آموزشی را به آدرس ذیل ارسال کنید.   دانشگاه علوم پزشکی و خدمات بهداشتی درمانی زنجان  یا  پست الکترونیک :mahneshanf@gmail.com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موضوع آآشنایی با ساختمان دندان </dc:title>
  <dc:creator>a</dc:creator>
  <cp:lastModifiedBy>HCZ</cp:lastModifiedBy>
  <cp:revision>279</cp:revision>
  <dcterms:created xsi:type="dcterms:W3CDTF">2020-04-18T04:16:13Z</dcterms:created>
  <dcterms:modified xsi:type="dcterms:W3CDTF">2020-05-17T05:56:59Z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6d9a7324-b78f-4ea9-8e13-60e20015af17</vt:lpwstr>
  </property>
</Properties>
</file>